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56" r:id="rId2"/>
    <p:sldId id="257" r:id="rId3"/>
    <p:sldId id="258" r:id="rId4"/>
    <p:sldId id="279" r:id="rId5"/>
    <p:sldId id="259" r:id="rId6"/>
    <p:sldId id="260" r:id="rId7"/>
    <p:sldId id="261" r:id="rId8"/>
    <p:sldId id="262" r:id="rId9"/>
    <p:sldId id="266" r:id="rId10"/>
    <p:sldId id="267" r:id="rId11"/>
    <p:sldId id="263" r:id="rId12"/>
    <p:sldId id="264" r:id="rId13"/>
    <p:sldId id="268" r:id="rId14"/>
    <p:sldId id="269" r:id="rId15"/>
    <p:sldId id="270" r:id="rId16"/>
    <p:sldId id="276" r:id="rId17"/>
    <p:sldId id="278" r:id="rId18"/>
    <p:sldId id="271" r:id="rId19"/>
    <p:sldId id="281" r:id="rId20"/>
    <p:sldId id="275" r:id="rId21"/>
    <p:sldId id="282" r:id="rId22"/>
    <p:sldId id="284" r:id="rId23"/>
    <p:sldId id="280" r:id="rId24"/>
    <p:sldId id="283" r:id="rId25"/>
    <p:sldId id="272" r:id="rId26"/>
    <p:sldId id="273" r:id="rId27"/>
    <p:sldId id="274" r:id="rId28"/>
    <p:sldId id="285" r:id="rId29"/>
    <p:sldId id="286" r:id="rId30"/>
    <p:sldId id="287" r:id="rId31"/>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60" d="100"/>
          <a:sy n="160" d="100"/>
        </p:scale>
        <p:origin x="-2176"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notesMaster" Target="notesMasters/notes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interSettings" Target="printerSettings/printerSettings1.bin"/><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1FCAEA4-EC97-4FBD-A391-D381418CC2E5}" type="datetimeFigureOut">
              <a:rPr lang="it-IT" smtClean="0"/>
              <a:pPr/>
              <a:t>29/11/16</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437A3A-CCF9-4E04-A474-9E7BCAA2E910}" type="slidenum">
              <a:rPr lang="it-IT" smtClean="0"/>
              <a:pPr/>
              <a:t>‹n.›</a:t>
            </a:fld>
            <a:endParaRPr lang="it-IT"/>
          </a:p>
        </p:txBody>
      </p:sp>
    </p:spTree>
    <p:extLst>
      <p:ext uri="{BB962C8B-B14F-4D97-AF65-F5344CB8AC3E}">
        <p14:creationId xmlns:p14="http://schemas.microsoft.com/office/powerpoint/2010/main" val="16884976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err="1" smtClean="0"/>
              <a:t>Marguerat</a:t>
            </a:r>
            <a:r>
              <a:rPr lang="it-IT" dirty="0" smtClean="0"/>
              <a:t> pag. 119</a:t>
            </a:r>
            <a:endParaRPr lang="it-IT" dirty="0"/>
          </a:p>
        </p:txBody>
      </p:sp>
      <p:sp>
        <p:nvSpPr>
          <p:cNvPr id="4" name="Segnaposto numero diapositiva 3"/>
          <p:cNvSpPr>
            <a:spLocks noGrp="1"/>
          </p:cNvSpPr>
          <p:nvPr>
            <p:ph type="sldNum" sz="quarter" idx="10"/>
          </p:nvPr>
        </p:nvSpPr>
        <p:spPr/>
        <p:txBody>
          <a:bodyPr/>
          <a:lstStyle/>
          <a:p>
            <a:fld id="{B7437A3A-CCF9-4E04-A474-9E7BCAA2E910}" type="slidenum">
              <a:rPr lang="it-IT" smtClean="0"/>
              <a:pPr/>
              <a:t>9</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271F7593-6A1A-4AE7-ADDC-0B1086B73D67}" type="datetimeFigureOut">
              <a:rPr lang="it-IT" smtClean="0"/>
              <a:pPr/>
              <a:t>29/11/16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2BDB8AC-16E0-4B95-B166-48C3A0AB665E}"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71F7593-6A1A-4AE7-ADDC-0B1086B73D67}" type="datetimeFigureOut">
              <a:rPr lang="it-IT" smtClean="0"/>
              <a:pPr/>
              <a:t>29/11/16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2BDB8AC-16E0-4B95-B166-48C3A0AB665E}"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71F7593-6A1A-4AE7-ADDC-0B1086B73D67}" type="datetimeFigureOut">
              <a:rPr lang="it-IT" smtClean="0"/>
              <a:pPr/>
              <a:t>29/11/16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2BDB8AC-16E0-4B95-B166-48C3A0AB665E}"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71F7593-6A1A-4AE7-ADDC-0B1086B73D67}" type="datetimeFigureOut">
              <a:rPr lang="it-IT" smtClean="0"/>
              <a:pPr/>
              <a:t>29/11/16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2BDB8AC-16E0-4B95-B166-48C3A0AB665E}"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271F7593-6A1A-4AE7-ADDC-0B1086B73D67}" type="datetimeFigureOut">
              <a:rPr lang="it-IT" smtClean="0"/>
              <a:pPr/>
              <a:t>29/11/16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2BDB8AC-16E0-4B95-B166-48C3A0AB665E}"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271F7593-6A1A-4AE7-ADDC-0B1086B73D67}" type="datetimeFigureOut">
              <a:rPr lang="it-IT" smtClean="0"/>
              <a:pPr/>
              <a:t>29/11/16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12BDB8AC-16E0-4B95-B166-48C3A0AB665E}"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271F7593-6A1A-4AE7-ADDC-0B1086B73D67}" type="datetimeFigureOut">
              <a:rPr lang="it-IT" smtClean="0"/>
              <a:pPr/>
              <a:t>29/11/16</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12BDB8AC-16E0-4B95-B166-48C3A0AB665E}"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271F7593-6A1A-4AE7-ADDC-0B1086B73D67}" type="datetimeFigureOut">
              <a:rPr lang="it-IT" smtClean="0"/>
              <a:pPr/>
              <a:t>29/11/16</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12BDB8AC-16E0-4B95-B166-48C3A0AB665E}"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271F7593-6A1A-4AE7-ADDC-0B1086B73D67}" type="datetimeFigureOut">
              <a:rPr lang="it-IT" smtClean="0"/>
              <a:pPr/>
              <a:t>29/11/16</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12BDB8AC-16E0-4B95-B166-48C3A0AB665E}"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271F7593-6A1A-4AE7-ADDC-0B1086B73D67}" type="datetimeFigureOut">
              <a:rPr lang="it-IT" smtClean="0"/>
              <a:pPr/>
              <a:t>29/11/16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12BDB8AC-16E0-4B95-B166-48C3A0AB665E}"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271F7593-6A1A-4AE7-ADDC-0B1086B73D67}" type="datetimeFigureOut">
              <a:rPr lang="it-IT" smtClean="0"/>
              <a:pPr/>
              <a:t>29/11/16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12BDB8AC-16E0-4B95-B166-48C3A0AB665E}"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1F7593-6A1A-4AE7-ADDC-0B1086B73D67}" type="datetimeFigureOut">
              <a:rPr lang="it-IT" smtClean="0"/>
              <a:pPr/>
              <a:t>29/11/16</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BDB8AC-16E0-4B95-B166-48C3A0AB665E}"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jpeg"/></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media/image10.jpeg"/><Relationship Id="rId1" Type="http://schemas.openxmlformats.org/officeDocument/2006/relationships/slideLayout" Target="../slideLayouts/slideLayout7.xml"/><Relationship Id="rId2" Type="http://schemas.openxmlformats.org/officeDocument/2006/relationships/image" Target="../media/image13.jpeg"/></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4" Type="http://schemas.openxmlformats.org/officeDocument/2006/relationships/image" Target="../media/image10.jpeg"/><Relationship Id="rId1" Type="http://schemas.openxmlformats.org/officeDocument/2006/relationships/slideLayout" Target="../slideLayouts/slideLayout7.xml"/><Relationship Id="rId2" Type="http://schemas.openxmlformats.org/officeDocument/2006/relationships/image" Target="../media/image15.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4" Type="http://schemas.openxmlformats.org/officeDocument/2006/relationships/image" Target="../media/image19.jpeg"/><Relationship Id="rId1" Type="http://schemas.openxmlformats.org/officeDocument/2006/relationships/slideLayout" Target="../slideLayouts/slideLayout7.xml"/><Relationship Id="rId2" Type="http://schemas.openxmlformats.org/officeDocument/2006/relationships/image" Target="../media/image17.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1.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2.jpeg"/><Relationship Id="rId3" Type="http://schemas.openxmlformats.org/officeDocument/2006/relationships/image" Target="../media/image2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4.jpeg"/><Relationship Id="rId3" Type="http://schemas.openxmlformats.org/officeDocument/2006/relationships/image" Target="../media/image2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6.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7.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9.jpeg"/><Relationship Id="rId4" Type="http://schemas.openxmlformats.org/officeDocument/2006/relationships/image" Target="../media/image30.jpeg"/><Relationship Id="rId1" Type="http://schemas.openxmlformats.org/officeDocument/2006/relationships/slideLayout" Target="../slideLayouts/slideLayout7.xml"/><Relationship Id="rId2" Type="http://schemas.openxmlformats.org/officeDocument/2006/relationships/image" Target="../media/image28.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1.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slideLayout" Target="../slideLayouts/slideLayout7.xml"/><Relationship Id="rId2" Type="http://schemas.openxmlformats.org/officeDocument/2006/relationships/image" Target="../media/image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eg"/><Relationship Id="rId3" Type="http://schemas.openxmlformats.org/officeDocument/2006/relationships/image" Target="../media/image7.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jpeg"/><Relationship Id="rId3" Type="http://schemas.openxmlformats.org/officeDocument/2006/relationships/image" Target="../media/image10.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jpeg"/><Relationship Id="rId3" Type="http://schemas.openxmlformats.org/officeDocument/2006/relationships/image" Target="../media/image10.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3571868" y="642918"/>
            <a:ext cx="5129226" cy="1470025"/>
          </a:xfrm>
        </p:spPr>
        <p:txBody>
          <a:bodyPr>
            <a:normAutofit/>
          </a:bodyPr>
          <a:lstStyle/>
          <a:p>
            <a:r>
              <a:rPr lang="it-IT" sz="8000" dirty="0" smtClean="0">
                <a:latin typeface="Verdana" pitchFamily="34" charset="0"/>
              </a:rPr>
              <a:t>GIONA</a:t>
            </a:r>
            <a:endParaRPr lang="it-IT" sz="8000" dirty="0">
              <a:latin typeface="Verdana" pitchFamily="34" charset="0"/>
            </a:endParaRPr>
          </a:p>
        </p:txBody>
      </p:sp>
      <p:sp>
        <p:nvSpPr>
          <p:cNvPr id="3" name="Sottotitolo 2"/>
          <p:cNvSpPr>
            <a:spLocks noGrp="1"/>
          </p:cNvSpPr>
          <p:nvPr>
            <p:ph type="subTitle" idx="1"/>
          </p:nvPr>
        </p:nvSpPr>
        <p:spPr>
          <a:xfrm>
            <a:off x="1357290" y="4286256"/>
            <a:ext cx="6400800" cy="1752600"/>
          </a:xfrm>
        </p:spPr>
        <p:txBody>
          <a:bodyPr>
            <a:normAutofit/>
          </a:bodyPr>
          <a:lstStyle/>
          <a:p>
            <a:r>
              <a:rPr lang="it-IT" sz="4400" dirty="0" smtClean="0">
                <a:solidFill>
                  <a:srgbClr val="FF0000"/>
                </a:solidFill>
              </a:rPr>
              <a:t>Profeta riluttante di un Dio misericordioso?</a:t>
            </a:r>
            <a:endParaRPr lang="it-IT" sz="4400" dirty="0">
              <a:solidFill>
                <a:srgbClr val="FF0000"/>
              </a:solidFill>
            </a:endParaRPr>
          </a:p>
        </p:txBody>
      </p:sp>
      <p:pic>
        <p:nvPicPr>
          <p:cNvPr id="4" name="Immagine 3" descr="images.jpg"/>
          <p:cNvPicPr>
            <a:picLocks noChangeAspect="1"/>
          </p:cNvPicPr>
          <p:nvPr/>
        </p:nvPicPr>
        <p:blipFill>
          <a:blip r:embed="rId2" cstate="print"/>
          <a:stretch>
            <a:fillRect/>
          </a:stretch>
        </p:blipFill>
        <p:spPr>
          <a:xfrm>
            <a:off x="571472" y="357166"/>
            <a:ext cx="2500330" cy="3424931"/>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Torah05.jpe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19761623">
            <a:off x="189767" y="332651"/>
            <a:ext cx="639739" cy="639739"/>
          </a:xfrm>
          <a:prstGeom prst="rect">
            <a:avLst/>
          </a:prstGeom>
        </p:spPr>
      </p:pic>
      <p:sp>
        <p:nvSpPr>
          <p:cNvPr id="6" name="CasellaDiTesto 5"/>
          <p:cNvSpPr txBox="1"/>
          <p:nvPr/>
        </p:nvSpPr>
        <p:spPr>
          <a:xfrm>
            <a:off x="785786" y="357166"/>
            <a:ext cx="7786742" cy="3785652"/>
          </a:xfrm>
          <a:prstGeom prst="rect">
            <a:avLst/>
          </a:prstGeom>
          <a:noFill/>
        </p:spPr>
        <p:txBody>
          <a:bodyPr wrap="square" rtlCol="0">
            <a:spAutoFit/>
          </a:bodyPr>
          <a:lstStyle/>
          <a:p>
            <a:r>
              <a:rPr lang="it-IT" sz="2000" i="1" baseline="30000" dirty="0" smtClean="0"/>
              <a:t>5</a:t>
            </a:r>
            <a:r>
              <a:rPr lang="it-IT" sz="2000" i="1" dirty="0" smtClean="0"/>
              <a:t>I cittadini di </a:t>
            </a:r>
            <a:r>
              <a:rPr lang="it-IT" sz="2000" i="1" dirty="0" err="1" smtClean="0"/>
              <a:t>Ninive</a:t>
            </a:r>
            <a:r>
              <a:rPr lang="it-IT" sz="2000" i="1" dirty="0" smtClean="0"/>
              <a:t> </a:t>
            </a:r>
            <a:r>
              <a:rPr lang="it-IT" sz="2000" i="1" dirty="0" err="1" smtClean="0"/>
              <a:t>credettero</a:t>
            </a:r>
            <a:r>
              <a:rPr lang="it-IT" sz="2000" i="1" dirty="0" smtClean="0"/>
              <a:t> a Dio e bandirono un digiuno, vestirono il sacco, grandi e piccoli. </a:t>
            </a:r>
            <a:r>
              <a:rPr lang="it-IT" sz="2000" i="1" baseline="30000" dirty="0" smtClean="0"/>
              <a:t>6</a:t>
            </a:r>
            <a:r>
              <a:rPr lang="it-IT" sz="2000" i="1" dirty="0" smtClean="0"/>
              <a:t>Giunta la notizia fino al re di </a:t>
            </a:r>
            <a:r>
              <a:rPr lang="it-IT" sz="2000" i="1" dirty="0" err="1" smtClean="0"/>
              <a:t>Ninive</a:t>
            </a:r>
            <a:r>
              <a:rPr lang="it-IT" sz="2000" i="1" dirty="0" smtClean="0"/>
              <a:t>, egli si alzò dal trono, si tolse il manto, si coprì di sacco e si mise a sedere sulla cenere. </a:t>
            </a:r>
            <a:r>
              <a:rPr lang="it-IT" sz="2000" i="1" baseline="30000" dirty="0" smtClean="0"/>
              <a:t>7</a:t>
            </a:r>
            <a:r>
              <a:rPr lang="it-IT" sz="2000" i="1" dirty="0" smtClean="0"/>
              <a:t>Per ordine del re e dei suoi grandi fu poi proclamato a </a:t>
            </a:r>
            <a:r>
              <a:rPr lang="it-IT" sz="2000" i="1" dirty="0" err="1" smtClean="0"/>
              <a:t>Ninive</a:t>
            </a:r>
            <a:r>
              <a:rPr lang="it-IT" sz="2000" i="1" dirty="0" smtClean="0"/>
              <a:t> questo decreto: «Uomini e animali, armenti e greggi non gustino nulla, non pascolino, non bevano acqua. </a:t>
            </a:r>
            <a:r>
              <a:rPr lang="it-IT" sz="2000" i="1" baseline="30000" dirty="0" smtClean="0"/>
              <a:t>8</a:t>
            </a:r>
            <a:r>
              <a:rPr lang="it-IT" sz="2000" i="1" dirty="0" smtClean="0"/>
              <a:t>Uomini e animali si coprano di sacco, e Dio sia invocato con tutte le forze; ognuno si converta dalla sua condotta malvagia e dalla violenza che è nelle sue mani. </a:t>
            </a:r>
            <a:r>
              <a:rPr lang="it-IT" sz="2000" i="1" baseline="30000" dirty="0" smtClean="0"/>
              <a:t>9</a:t>
            </a:r>
            <a:r>
              <a:rPr lang="it-IT" sz="2000" i="1" dirty="0" smtClean="0"/>
              <a:t>Chi sa che Dio non cambi, si ravveda, deponga il suo ardente sdegno e noi non abbiamo a perire!». </a:t>
            </a:r>
            <a:br>
              <a:rPr lang="it-IT" sz="2000" i="1" dirty="0" smtClean="0"/>
            </a:br>
            <a:r>
              <a:rPr lang="it-IT" sz="2000" i="1" baseline="30000" dirty="0" smtClean="0"/>
              <a:t>10</a:t>
            </a:r>
            <a:r>
              <a:rPr lang="it-IT" sz="2000" i="1" dirty="0" smtClean="0"/>
              <a:t>Dio vide le loro opere, che cioè si erano convertiti dalla loro condotta malvagia, e Dio si ravvide riguardo al male che aveva minacciato di fare loro e non lo fece. (3,5 - 10)</a:t>
            </a:r>
            <a:endParaRPr lang="it-IT" sz="2000" i="1" dirty="0"/>
          </a:p>
        </p:txBody>
      </p:sp>
      <p:sp>
        <p:nvSpPr>
          <p:cNvPr id="7" name="Rettangolo 6"/>
          <p:cNvSpPr/>
          <p:nvPr/>
        </p:nvSpPr>
        <p:spPr>
          <a:xfrm>
            <a:off x="4000496" y="5072074"/>
            <a:ext cx="4929190" cy="1477328"/>
          </a:xfrm>
          <a:prstGeom prst="rect">
            <a:avLst/>
          </a:prstGeom>
        </p:spPr>
        <p:txBody>
          <a:bodyPr wrap="square">
            <a:spAutoFit/>
          </a:bodyPr>
          <a:lstStyle/>
          <a:p>
            <a:r>
              <a:rPr lang="it-IT" dirty="0" smtClean="0"/>
              <a:t>Di fronte alla conversione dei nemici </a:t>
            </a:r>
          </a:p>
          <a:p>
            <a:r>
              <a:rPr lang="it-IT" b="1" dirty="0" smtClean="0"/>
              <a:t>“</a:t>
            </a:r>
            <a:r>
              <a:rPr lang="it-IT" i="1" dirty="0" err="1" smtClean="0"/>
              <a:t>Giona</a:t>
            </a:r>
            <a:r>
              <a:rPr lang="it-IT" i="1" dirty="0" smtClean="0"/>
              <a:t> ne provò grande dispiacere e ne fu indispettito</a:t>
            </a:r>
            <a:r>
              <a:rPr lang="it-IT" dirty="0" smtClean="0"/>
              <a:t>” (4, 1). </a:t>
            </a:r>
          </a:p>
          <a:p>
            <a:r>
              <a:rPr lang="it-IT" dirty="0" smtClean="0"/>
              <a:t>È talmente irritato e deluso da invocare la morte: se Dio è così, non vale più la pena di vivere </a:t>
            </a:r>
            <a:endParaRPr lang="it-IT"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571604" y="357166"/>
            <a:ext cx="6010492" cy="707886"/>
          </a:xfrm>
          <a:prstGeom prst="rect">
            <a:avLst/>
          </a:prstGeom>
        </p:spPr>
        <p:txBody>
          <a:bodyPr wrap="none">
            <a:spAutoFit/>
          </a:bodyPr>
          <a:lstStyle/>
          <a:p>
            <a:pPr lvl="0" algn="ctr"/>
            <a:r>
              <a:rPr lang="it-IT" sz="4000" dirty="0" smtClean="0">
                <a:solidFill>
                  <a:srgbClr val="FF0000"/>
                </a:solidFill>
              </a:rPr>
              <a:t>E’ GIUSTA LA TUA COLLERA?</a:t>
            </a:r>
            <a:endParaRPr lang="it-IT" sz="4000" dirty="0">
              <a:solidFill>
                <a:srgbClr val="FF0000"/>
              </a:solidFill>
            </a:endParaRPr>
          </a:p>
        </p:txBody>
      </p:sp>
      <p:sp>
        <p:nvSpPr>
          <p:cNvPr id="3" name="Rettangolo 2"/>
          <p:cNvSpPr/>
          <p:nvPr/>
        </p:nvSpPr>
        <p:spPr>
          <a:xfrm>
            <a:off x="285720" y="4572008"/>
            <a:ext cx="8429684" cy="1938992"/>
          </a:xfrm>
          <a:prstGeom prst="rect">
            <a:avLst/>
          </a:prstGeom>
        </p:spPr>
        <p:txBody>
          <a:bodyPr wrap="square">
            <a:spAutoFit/>
          </a:bodyPr>
          <a:lstStyle/>
          <a:p>
            <a:r>
              <a:rPr lang="it-IT" sz="2000" i="1" baseline="30000" dirty="0" smtClean="0"/>
              <a:t>5</a:t>
            </a:r>
            <a:r>
              <a:rPr lang="it-IT" sz="2000" i="1" dirty="0" smtClean="0"/>
              <a:t>Giona allora uscì dalla città e sostò a oriente di essa. Si fece lì una capanna e vi si sedette dentro, all'ombra, in attesa di vedere ciò che sarebbe avvenuto nella città. </a:t>
            </a:r>
            <a:r>
              <a:rPr lang="it-IT" sz="2000" i="1" baseline="30000" dirty="0" smtClean="0"/>
              <a:t>6</a:t>
            </a:r>
            <a:r>
              <a:rPr lang="it-IT" sz="2000" i="1" dirty="0" smtClean="0"/>
              <a:t>Allora il Signore Dio fece crescere una pianta di ricino al di sopra di </a:t>
            </a:r>
            <a:r>
              <a:rPr lang="it-IT" sz="2000" i="1" dirty="0" err="1" smtClean="0"/>
              <a:t>Giona</a:t>
            </a:r>
            <a:r>
              <a:rPr lang="it-IT" sz="2000" i="1" dirty="0" smtClean="0"/>
              <a:t>, per fare ombra sulla sua testa e liberarlo dal suo male. </a:t>
            </a:r>
            <a:r>
              <a:rPr lang="it-IT" sz="2000" i="1" dirty="0" err="1" smtClean="0"/>
              <a:t>Giona</a:t>
            </a:r>
            <a:r>
              <a:rPr lang="it-IT" sz="2000" i="1" dirty="0" smtClean="0"/>
              <a:t> provò una grande gioia per quel ricino.</a:t>
            </a:r>
            <a:br>
              <a:rPr lang="it-IT" sz="2000" i="1" dirty="0" smtClean="0"/>
            </a:br>
            <a:endParaRPr lang="it-IT" sz="2000" i="1" dirty="0"/>
          </a:p>
        </p:txBody>
      </p:sp>
      <p:pic>
        <p:nvPicPr>
          <p:cNvPr id="5" name="Immagine 4" descr="Cidades-0017-www.templodeapolo.net---Portão-de-Nínive.jpg"/>
          <p:cNvPicPr>
            <a:picLocks noChangeAspect="1"/>
          </p:cNvPicPr>
          <p:nvPr/>
        </p:nvPicPr>
        <p:blipFill>
          <a:blip r:embed="rId2" cstate="print"/>
          <a:stretch>
            <a:fillRect/>
          </a:stretch>
        </p:blipFill>
        <p:spPr>
          <a:xfrm>
            <a:off x="214282" y="1071546"/>
            <a:ext cx="4657725" cy="3333750"/>
          </a:xfrm>
          <a:prstGeom prst="rect">
            <a:avLst/>
          </a:prstGeom>
        </p:spPr>
      </p:pic>
      <p:pic>
        <p:nvPicPr>
          <p:cNvPr id="7" name="Immagine 6" descr="1274709930_ricino-coltivazione1.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72066" y="1142984"/>
            <a:ext cx="3333759" cy="3240724"/>
          </a:xfrm>
          <a:prstGeom prst="rect">
            <a:avLst/>
          </a:prstGeom>
        </p:spPr>
      </p:pic>
      <p:pic>
        <p:nvPicPr>
          <p:cNvPr id="6" name="Immagine 5" descr="Torah05.jpe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280778">
            <a:off x="8190821" y="3833113"/>
            <a:ext cx="639739" cy="639739"/>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descr="211i.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14282" y="3945850"/>
            <a:ext cx="3962400" cy="2840736"/>
          </a:xfrm>
          <a:prstGeom prst="rect">
            <a:avLst/>
          </a:prstGeom>
        </p:spPr>
      </p:pic>
      <p:sp>
        <p:nvSpPr>
          <p:cNvPr id="3" name="Rettangolo 2"/>
          <p:cNvSpPr/>
          <p:nvPr/>
        </p:nvSpPr>
        <p:spPr>
          <a:xfrm>
            <a:off x="357158" y="285728"/>
            <a:ext cx="8429684" cy="3477875"/>
          </a:xfrm>
          <a:prstGeom prst="rect">
            <a:avLst/>
          </a:prstGeom>
        </p:spPr>
        <p:txBody>
          <a:bodyPr wrap="square">
            <a:spAutoFit/>
          </a:bodyPr>
          <a:lstStyle/>
          <a:p>
            <a:r>
              <a:rPr lang="it-IT" sz="2000" i="1" baseline="30000" dirty="0" smtClean="0"/>
              <a:t>7</a:t>
            </a:r>
            <a:r>
              <a:rPr lang="it-IT" sz="2000" i="1" dirty="0" smtClean="0"/>
              <a:t>Ma il giorno dopo, allo spuntare dell'alba, Dio mandò un verme a rodere la pianta e questa si seccò. </a:t>
            </a:r>
            <a:r>
              <a:rPr lang="it-IT" sz="2000" i="1" baseline="30000" dirty="0" smtClean="0"/>
              <a:t>8</a:t>
            </a:r>
            <a:r>
              <a:rPr lang="it-IT" sz="2000" i="1" dirty="0" smtClean="0"/>
              <a:t>Quando il sole si fu alzato, Dio fece soffiare un vento d'oriente, afoso. Il sole colpì la testa di </a:t>
            </a:r>
            <a:r>
              <a:rPr lang="it-IT" sz="2000" i="1" dirty="0" err="1" smtClean="0"/>
              <a:t>Giona</a:t>
            </a:r>
            <a:r>
              <a:rPr lang="it-IT" sz="2000" i="1" dirty="0" smtClean="0"/>
              <a:t>, che si sentì venire meno e chiese di morire, dicendo: «Meglio per me morire che vivere».</a:t>
            </a:r>
          </a:p>
          <a:p>
            <a:r>
              <a:rPr lang="it-IT" sz="2000" i="1" baseline="30000" dirty="0" smtClean="0"/>
              <a:t>9</a:t>
            </a:r>
            <a:r>
              <a:rPr lang="it-IT" sz="2000" i="1" dirty="0" smtClean="0"/>
              <a:t>Dio disse a </a:t>
            </a:r>
            <a:r>
              <a:rPr lang="it-IT" sz="2000" i="1" dirty="0" err="1" smtClean="0"/>
              <a:t>Giona</a:t>
            </a:r>
            <a:r>
              <a:rPr lang="it-IT" sz="2000" i="1" dirty="0" smtClean="0"/>
              <a:t>: «Ti sembra giusto essere così sdegnato per questa pianta di ricino?». Egli rispose: «Sì, è giusto; ne sono sdegnato da morire!». </a:t>
            </a:r>
            <a:r>
              <a:rPr lang="it-IT" sz="2000" i="1" baseline="30000" dirty="0" smtClean="0"/>
              <a:t>10</a:t>
            </a:r>
            <a:r>
              <a:rPr lang="it-IT" sz="2000" i="1" dirty="0" smtClean="0"/>
              <a:t>Ma il Signore gli rispose: «Tu hai pietà per quella pianta di ricino per cui non hai fatto nessuna fatica e che tu non hai fatto spuntare, che in una notte è cresciuta e in una notte è perita! </a:t>
            </a:r>
            <a:r>
              <a:rPr lang="it-IT" sz="2000" i="1" baseline="30000" dirty="0" smtClean="0"/>
              <a:t>11</a:t>
            </a:r>
            <a:r>
              <a:rPr lang="it-IT" sz="2000" i="1" dirty="0" smtClean="0"/>
              <a:t>E io non dovrei avere pietà di </a:t>
            </a:r>
            <a:r>
              <a:rPr lang="it-IT" sz="2000" i="1" dirty="0" err="1" smtClean="0"/>
              <a:t>Ninive</a:t>
            </a:r>
            <a:r>
              <a:rPr lang="it-IT" sz="2000" i="1" dirty="0" smtClean="0"/>
              <a:t>, quella grande città, nella quale vi sono più di centoventimila persone, che non sanno distinguere fra la mano destra e la sinistra, e una grande quantità di animali?». (4,5 - 11)</a:t>
            </a:r>
            <a:endParaRPr lang="it-IT" sz="2000" i="1" dirty="0"/>
          </a:p>
        </p:txBody>
      </p:sp>
      <p:pic>
        <p:nvPicPr>
          <p:cNvPr id="4" name="Immagine 3" descr="211j.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184371" y="3926778"/>
            <a:ext cx="3602471" cy="2859808"/>
          </a:xfrm>
          <a:prstGeom prst="rect">
            <a:avLst/>
          </a:prstGeom>
        </p:spPr>
      </p:pic>
      <p:pic>
        <p:nvPicPr>
          <p:cNvPr id="5" name="Immagine 4" descr="Torah05.jpe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416510">
            <a:off x="8402931" y="101307"/>
            <a:ext cx="639739" cy="639739"/>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500034" y="1000108"/>
            <a:ext cx="8358246" cy="5632311"/>
          </a:xfrm>
          <a:prstGeom prst="rect">
            <a:avLst/>
          </a:prstGeom>
        </p:spPr>
        <p:txBody>
          <a:bodyPr wrap="square">
            <a:spAutoFit/>
          </a:bodyPr>
          <a:lstStyle/>
          <a:p>
            <a:r>
              <a:rPr lang="it-IT" sz="2000" dirty="0" smtClean="0"/>
              <a:t>La storia di </a:t>
            </a:r>
            <a:r>
              <a:rPr lang="it-IT" sz="2000" dirty="0" err="1" smtClean="0"/>
              <a:t>Giona</a:t>
            </a:r>
            <a:r>
              <a:rPr lang="it-IT" sz="2000" dirty="0" smtClean="0"/>
              <a:t> non è una storia ma piuttosto una parabola in grado di descrivere e affrontare in modo ironico, (la Bibbia è capace anche di questo!), le nostre piccinerie e resistenze alla volontà di Dio. </a:t>
            </a:r>
          </a:p>
          <a:p>
            <a:r>
              <a:rPr lang="it-IT" sz="2000" dirty="0" smtClean="0"/>
              <a:t>Troppe volte infatti ci intestardiamo sulle nostre posizioni che, come </a:t>
            </a:r>
            <a:r>
              <a:rPr lang="it-IT" sz="2000" dirty="0" err="1" smtClean="0"/>
              <a:t>Giona</a:t>
            </a:r>
            <a:r>
              <a:rPr lang="it-IT" sz="2000" dirty="0" smtClean="0"/>
              <a:t>, ovviamente riteniamo le migliori e quelle giuste</a:t>
            </a:r>
            <a:r>
              <a:rPr lang="it-IT" sz="2000" b="1" dirty="0" smtClean="0">
                <a:solidFill>
                  <a:srgbClr val="FF0000"/>
                </a:solidFill>
              </a:rPr>
              <a:t>!!!</a:t>
            </a:r>
            <a:endParaRPr lang="it-IT" sz="2000" dirty="0" smtClean="0"/>
          </a:p>
          <a:p>
            <a:r>
              <a:rPr lang="it-IT" sz="2000" dirty="0" smtClean="0"/>
              <a:t>Così accade che troppe volte ci si ripieghi su se stessi, sulle proprie tristezze e arrabbiature, ribelli come siamo non accettiamo di metterci davanti allo specchio della Parola, dei fratelli, e della nostra … coscienza</a:t>
            </a:r>
            <a:r>
              <a:rPr lang="it-IT" sz="2000" b="1" dirty="0" smtClean="0">
                <a:solidFill>
                  <a:srgbClr val="FF0000"/>
                </a:solidFill>
              </a:rPr>
              <a:t>!!!!!</a:t>
            </a:r>
          </a:p>
          <a:p>
            <a:r>
              <a:rPr lang="it-IT" sz="2000" dirty="0" smtClean="0"/>
              <a:t>Per </a:t>
            </a:r>
            <a:r>
              <a:rPr lang="it-IT" sz="2000" dirty="0" err="1" smtClean="0"/>
              <a:t>Giona</a:t>
            </a:r>
            <a:r>
              <a:rPr lang="it-IT" sz="2000" dirty="0" smtClean="0"/>
              <a:t> tutti sbagliano e tra questi pone anche Dio. Lo vediamo discutere con Dio sul compito che dovrebbe assumere nella vita degli uomini. E bisogna avere un grande coraggio e una gran faccia tosta per mettersi a discutere con Dio</a:t>
            </a:r>
            <a:r>
              <a:rPr lang="it-IT" sz="2000" b="1" dirty="0" smtClean="0">
                <a:solidFill>
                  <a:srgbClr val="FF0000"/>
                </a:solidFill>
              </a:rPr>
              <a:t>!!!!!!! </a:t>
            </a:r>
          </a:p>
          <a:p>
            <a:r>
              <a:rPr lang="it-IT" sz="2000" dirty="0" err="1" smtClean="0"/>
              <a:t>Giona</a:t>
            </a:r>
            <a:r>
              <a:rPr lang="it-IT" sz="2000" dirty="0" smtClean="0"/>
              <a:t> è profeta testardo il quale pensa che Dio debba essere soltanto il Dio del popolo ebreo e non degli altri popoli credendo che compito della religione sia quello di mantenere e difendere la situazione che lui ha già stabilito: i </a:t>
            </a:r>
            <a:r>
              <a:rPr lang="it-IT" sz="2000" dirty="0" err="1" smtClean="0"/>
              <a:t>niniviti</a:t>
            </a:r>
            <a:r>
              <a:rPr lang="it-IT" sz="2000" dirty="0" smtClean="0"/>
              <a:t> sono pagani e dunque cattivi e impenitenti perciò vanno distrutti,</a:t>
            </a:r>
          </a:p>
          <a:p>
            <a:r>
              <a:rPr lang="it-IT" sz="2000" dirty="0" smtClean="0"/>
              <a:t> lui e il suo popolo invece sono gli unici buoni e ben accetti a Dio, perciò sono degni di essere salvati!</a:t>
            </a:r>
            <a:endParaRPr lang="it-IT" sz="2000" dirty="0"/>
          </a:p>
        </p:txBody>
      </p:sp>
      <p:sp>
        <p:nvSpPr>
          <p:cNvPr id="3" name="Rettangolo 2"/>
          <p:cNvSpPr/>
          <p:nvPr/>
        </p:nvSpPr>
        <p:spPr>
          <a:xfrm rot="21386802">
            <a:off x="157380" y="93057"/>
            <a:ext cx="3031599"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it-IT"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1 - GIONA</a:t>
            </a:r>
            <a:endParaRPr lang="it-IT"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04" name="Picture 8" descr="http://www.nationalgeographic.it/images/2010/03/22/132552648-media-0cd45bd7-0413-4e95-a846-99b8bd06ac37.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571868" y="3571876"/>
            <a:ext cx="3045970" cy="2286016"/>
          </a:xfrm>
          <a:prstGeom prst="rect">
            <a:avLst/>
          </a:prstGeom>
          <a:noFill/>
        </p:spPr>
      </p:pic>
      <p:pic>
        <p:nvPicPr>
          <p:cNvPr id="29698" name="Picture 2" descr="http://m2.paperblog.com/i/59/596079/la-vita-e-un-paradosso-L-L53_J0.jpe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38271" y="1500174"/>
            <a:ext cx="3790787" cy="4786346"/>
          </a:xfrm>
          <a:prstGeom prst="rect">
            <a:avLst/>
          </a:prstGeom>
          <a:noFill/>
        </p:spPr>
      </p:pic>
      <p:sp>
        <p:nvSpPr>
          <p:cNvPr id="2" name="Rettangolo 1"/>
          <p:cNvSpPr/>
          <p:nvPr/>
        </p:nvSpPr>
        <p:spPr>
          <a:xfrm>
            <a:off x="642910" y="142852"/>
            <a:ext cx="7692940"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it-IT"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2 - GLI ALTRI PERSONAGGI</a:t>
            </a:r>
            <a:endParaRPr lang="it-IT"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Rettangolo 2"/>
          <p:cNvSpPr/>
          <p:nvPr/>
        </p:nvSpPr>
        <p:spPr>
          <a:xfrm>
            <a:off x="285720" y="1071546"/>
            <a:ext cx="6215074" cy="400110"/>
          </a:xfrm>
          <a:prstGeom prst="rect">
            <a:avLst/>
          </a:prstGeom>
        </p:spPr>
        <p:txBody>
          <a:bodyPr wrap="square">
            <a:spAutoFit/>
          </a:bodyPr>
          <a:lstStyle/>
          <a:p>
            <a:pPr algn="ctr"/>
            <a:r>
              <a:rPr lang="it-IT" sz="2000" b="1" dirty="0" smtClean="0"/>
              <a:t>Tutti gli altri personaggi sono buoni!</a:t>
            </a:r>
            <a:endParaRPr lang="it-IT" sz="2000" b="1" dirty="0"/>
          </a:p>
        </p:txBody>
      </p:sp>
      <p:pic>
        <p:nvPicPr>
          <p:cNvPr id="29702" name="Picture 6" descr="http://www.conmaria.it/Bibbia_illustrata/14giuditta/Nabucodonosor001.jpg"/>
          <p:cNvPicPr>
            <a:picLocks noChangeAspect="1" noChangeArrowheads="1"/>
          </p:cNvPicPr>
          <p:nvPr/>
        </p:nvPicPr>
        <p:blipFill>
          <a:blip r:embed="rId4" cstate="print"/>
          <a:srcRect/>
          <a:stretch>
            <a:fillRect/>
          </a:stretch>
        </p:blipFill>
        <p:spPr bwMode="auto">
          <a:xfrm>
            <a:off x="6548468" y="1071546"/>
            <a:ext cx="2381250" cy="3514726"/>
          </a:xfrm>
          <a:prstGeom prst="rect">
            <a:avLst/>
          </a:prstGeom>
          <a:noFill/>
        </p:spPr>
      </p:pic>
      <p:sp>
        <p:nvSpPr>
          <p:cNvPr id="8" name="Rettangolo 7"/>
          <p:cNvSpPr/>
          <p:nvPr/>
        </p:nvSpPr>
        <p:spPr>
          <a:xfrm>
            <a:off x="4143372" y="2000240"/>
            <a:ext cx="2214578" cy="1200329"/>
          </a:xfrm>
          <a:prstGeom prst="rect">
            <a:avLst/>
          </a:prstGeom>
        </p:spPr>
        <p:txBody>
          <a:bodyPr wrap="square">
            <a:spAutoFit/>
          </a:bodyPr>
          <a:lstStyle/>
          <a:p>
            <a:r>
              <a:rPr lang="it-IT" dirty="0" smtClean="0"/>
              <a:t>i marinai stranieri che fanno di tutto per non gettare in mare </a:t>
            </a:r>
            <a:r>
              <a:rPr lang="it-IT" dirty="0" err="1" smtClean="0"/>
              <a:t>Giona</a:t>
            </a:r>
            <a:endParaRPr lang="it-IT" dirty="0"/>
          </a:p>
        </p:txBody>
      </p:sp>
      <p:sp>
        <p:nvSpPr>
          <p:cNvPr id="9" name="Rettangolo 8"/>
          <p:cNvSpPr/>
          <p:nvPr/>
        </p:nvSpPr>
        <p:spPr>
          <a:xfrm>
            <a:off x="6715108" y="4786322"/>
            <a:ext cx="2428892" cy="923330"/>
          </a:xfrm>
          <a:prstGeom prst="rect">
            <a:avLst/>
          </a:prstGeom>
        </p:spPr>
        <p:txBody>
          <a:bodyPr wrap="square">
            <a:spAutoFit/>
          </a:bodyPr>
          <a:lstStyle/>
          <a:p>
            <a:r>
              <a:rPr lang="it-IT" dirty="0" smtClean="0"/>
              <a:t>il re di </a:t>
            </a:r>
            <a:r>
              <a:rPr lang="it-IT" dirty="0" err="1" smtClean="0"/>
              <a:t>Ninive</a:t>
            </a:r>
            <a:r>
              <a:rPr lang="it-IT" dirty="0" smtClean="0"/>
              <a:t> che si converte con tutta la città</a:t>
            </a:r>
            <a:endParaRPr lang="it-IT" dirty="0"/>
          </a:p>
        </p:txBody>
      </p:sp>
      <p:sp>
        <p:nvSpPr>
          <p:cNvPr id="10" name="Rettangolo 9"/>
          <p:cNvSpPr/>
          <p:nvPr/>
        </p:nvSpPr>
        <p:spPr>
          <a:xfrm>
            <a:off x="4143372" y="5929330"/>
            <a:ext cx="4572000" cy="369332"/>
          </a:xfrm>
          <a:prstGeom prst="rect">
            <a:avLst/>
          </a:prstGeom>
        </p:spPr>
        <p:txBody>
          <a:bodyPr>
            <a:spAutoFit/>
          </a:bodyPr>
          <a:lstStyle/>
          <a:p>
            <a:r>
              <a:rPr lang="it-IT" dirty="0" smtClean="0"/>
              <a:t>anche gli animali appaiono buoni e indulgenti!</a:t>
            </a:r>
            <a:endParaRPr lang="it-IT"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9698"/>
                                        </p:tgtEl>
                                        <p:attrNameLst>
                                          <p:attrName>style.visibility</p:attrName>
                                        </p:attrNameLst>
                                      </p:cBhvr>
                                      <p:to>
                                        <p:strVal val="visible"/>
                                      </p:to>
                                    </p:set>
                                    <p:animEffect transition="in" filter="blinds(horizontal)">
                                      <p:cBhvr>
                                        <p:cTn id="7" dur="5000"/>
                                        <p:tgtEl>
                                          <p:spTgt spid="2969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9702"/>
                                        </p:tgtEl>
                                        <p:attrNameLst>
                                          <p:attrName>style.visibility</p:attrName>
                                        </p:attrNameLst>
                                      </p:cBhvr>
                                      <p:to>
                                        <p:strVal val="visible"/>
                                      </p:to>
                                    </p:set>
                                    <p:animEffect transition="in" filter="blinds(horizontal)">
                                      <p:cBhvr>
                                        <p:cTn id="12" dur="5000"/>
                                        <p:tgtEl>
                                          <p:spTgt spid="2970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9704"/>
                                        </p:tgtEl>
                                        <p:attrNameLst>
                                          <p:attrName>style.visibility</p:attrName>
                                        </p:attrNameLst>
                                      </p:cBhvr>
                                      <p:to>
                                        <p:strVal val="visible"/>
                                      </p:to>
                                    </p:set>
                                    <p:animEffect transition="in" filter="blinds(horizontal)">
                                      <p:cBhvr>
                                        <p:cTn id="17" dur="5000"/>
                                        <p:tgtEl>
                                          <p:spTgt spid="297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714348" y="571480"/>
            <a:ext cx="7858180" cy="1323439"/>
          </a:xfrm>
          <a:prstGeom prst="rect">
            <a:avLst/>
          </a:prstGeom>
        </p:spPr>
        <p:txBody>
          <a:bodyPr wrap="square">
            <a:spAutoFit/>
          </a:bodyPr>
          <a:lstStyle/>
          <a:p>
            <a:r>
              <a:rPr lang="it-IT" sz="2000" dirty="0" smtClean="0"/>
              <a:t>Fra tutti l’unica figura dura e intransigente è </a:t>
            </a:r>
            <a:r>
              <a:rPr lang="it-IT" sz="2000" dirty="0" err="1" smtClean="0"/>
              <a:t>Giona</a:t>
            </a:r>
            <a:r>
              <a:rPr lang="it-IT" sz="2000" dirty="0" smtClean="0"/>
              <a:t>, per molti aspetti molto simile alla figura del “fratello maggiore” delineato dalla parabola del “Figlio prodigo” che non riesce a gioire per la misericordia e l’amore del “Padre” per i suoi due figli.</a:t>
            </a:r>
            <a:r>
              <a:rPr lang="it-IT" sz="2000" i="1" dirty="0" smtClean="0"/>
              <a:t> </a:t>
            </a:r>
            <a:endParaRPr lang="it-IT" sz="2000" dirty="0"/>
          </a:p>
        </p:txBody>
      </p:sp>
      <p:sp>
        <p:nvSpPr>
          <p:cNvPr id="3" name="Rettangolo 2"/>
          <p:cNvSpPr/>
          <p:nvPr/>
        </p:nvSpPr>
        <p:spPr>
          <a:xfrm>
            <a:off x="571472" y="2357430"/>
            <a:ext cx="8001056" cy="4093428"/>
          </a:xfrm>
          <a:prstGeom prst="rect">
            <a:avLst/>
          </a:prstGeom>
        </p:spPr>
        <p:txBody>
          <a:bodyPr wrap="square">
            <a:spAutoFit/>
          </a:bodyPr>
          <a:lstStyle/>
          <a:p>
            <a:r>
              <a:rPr lang="it-IT" sz="2000" i="1" baseline="30000" dirty="0" smtClean="0"/>
              <a:t>25</a:t>
            </a:r>
            <a:r>
              <a:rPr lang="it-IT" sz="2000" i="1" dirty="0" smtClean="0"/>
              <a:t>Il figlio maggiore si trovava nei campi. Al ritorno, quando fu vicino a casa, udì la musica e le danze; </a:t>
            </a:r>
            <a:r>
              <a:rPr lang="it-IT" sz="2000" i="1" baseline="30000" dirty="0" smtClean="0"/>
              <a:t>26</a:t>
            </a:r>
            <a:r>
              <a:rPr lang="it-IT" sz="2000" i="1" dirty="0" smtClean="0"/>
              <a:t>chiamò uno dei servi e gli domandò che cosa fosse tutto questo. </a:t>
            </a:r>
            <a:r>
              <a:rPr lang="it-IT" sz="2000" i="1" baseline="30000" dirty="0" smtClean="0"/>
              <a:t>27</a:t>
            </a:r>
            <a:r>
              <a:rPr lang="it-IT" sz="2000" i="1" dirty="0" smtClean="0"/>
              <a:t>Quello gli rispose: «Tuo fratello è qui e tuo padre ha fatto ammazzare il vitello grasso, perché lo ha riavuto sano e salvo». </a:t>
            </a:r>
            <a:r>
              <a:rPr lang="it-IT" sz="2000" i="1" baseline="30000" dirty="0" smtClean="0"/>
              <a:t>28</a:t>
            </a:r>
            <a:r>
              <a:rPr lang="it-IT" sz="2000" i="1" dirty="0" smtClean="0"/>
              <a:t>Egli si indignò, e non voleva entrare. Suo padre allora uscì a supplicarlo. </a:t>
            </a:r>
            <a:r>
              <a:rPr lang="it-IT" sz="2000" i="1" baseline="30000" dirty="0" smtClean="0"/>
              <a:t>29</a:t>
            </a:r>
            <a:r>
              <a:rPr lang="it-IT" sz="2000" i="1" dirty="0" smtClean="0"/>
              <a:t>Ma egli rispose a suo padre: «Ecco, io ti servo da tanti anni e non ho mai disobbedito a un tuo comando, e tu non mi hai mai dato un capretto per far festa con i miei amici. </a:t>
            </a:r>
            <a:r>
              <a:rPr lang="it-IT" sz="2000" i="1" baseline="30000" dirty="0" smtClean="0"/>
              <a:t>30</a:t>
            </a:r>
            <a:r>
              <a:rPr lang="it-IT" sz="2000" i="1" dirty="0" smtClean="0"/>
              <a:t>Ma ora che è tornato questo tuo figlio, il quale ha divorato le tue sostanze con le prostitute, per lui hai ammazzato il vitello grasso». </a:t>
            </a:r>
            <a:r>
              <a:rPr lang="it-IT" sz="2000" b="1" i="1" baseline="30000" dirty="0" smtClean="0"/>
              <a:t>31</a:t>
            </a:r>
            <a:r>
              <a:rPr lang="it-IT" sz="2000" b="1" i="1" dirty="0" smtClean="0"/>
              <a:t>Gli rispose il padre: «Figlio, tu sei sempre con me e tutto ciò che è mio è tuo; </a:t>
            </a:r>
            <a:r>
              <a:rPr lang="it-IT" sz="2000" b="1" i="1" baseline="30000" dirty="0" smtClean="0"/>
              <a:t>32</a:t>
            </a:r>
            <a:r>
              <a:rPr lang="it-IT" sz="2000" b="1" i="1" dirty="0" smtClean="0"/>
              <a:t>ma bisognava far festa e rallegrarsi, perché questo tuo fratello era morto ed è tornato in vita, era perduto ed è stato ritrovato»».</a:t>
            </a:r>
            <a:r>
              <a:rPr lang="it-IT" sz="2000" i="1" dirty="0" smtClean="0"/>
              <a:t> Lc15,25 - 32)</a:t>
            </a:r>
            <a:endParaRPr lang="it-IT" sz="2000" i="1" dirty="0"/>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1"/>
          <p:cNvSpPr>
            <a:spLocks noChangeArrowheads="1"/>
          </p:cNvSpPr>
          <p:nvPr/>
        </p:nvSpPr>
        <p:spPr bwMode="auto">
          <a:xfrm>
            <a:off x="642910" y="428604"/>
            <a:ext cx="5388630"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Char char="•"/>
              <a:tabLst>
                <a:tab pos="222250" algn="l"/>
              </a:tabLst>
            </a:pPr>
            <a:r>
              <a:rPr kumimoji="0" lang="it-IT" b="1" i="0" u="none" strike="noStrike" cap="none" normalizeH="0" baseline="0" dirty="0" smtClean="0">
                <a:ln>
                  <a:noFill/>
                </a:ln>
                <a:solidFill>
                  <a:schemeClr val="tx1"/>
                </a:solidFill>
                <a:effectLst/>
                <a:latin typeface="Bookman Old Style" pitchFamily="18" charset="0"/>
                <a:ea typeface="Times New Roman" pitchFamily="18" charset="0"/>
                <a:cs typeface="Times New Roman" pitchFamily="18" charset="0"/>
              </a:rPr>
              <a:t>“Il padre allora uscì a supplicarlo …”</a:t>
            </a:r>
          </a:p>
          <a:p>
            <a:pPr marL="0" marR="0" lvl="0" indent="0" algn="just" defTabSz="914400" rtl="0" eaLnBrk="1" fontAlgn="base" latinLnBrk="0" hangingPunct="1">
              <a:lnSpc>
                <a:spcPct val="100000"/>
              </a:lnSpc>
              <a:spcBef>
                <a:spcPct val="0"/>
              </a:spcBef>
              <a:spcAft>
                <a:spcPct val="0"/>
              </a:spcAft>
              <a:buClrTx/>
              <a:buSzTx/>
              <a:buFontTx/>
              <a:buChar char="•"/>
              <a:tabLst>
                <a:tab pos="222250" algn="l"/>
              </a:tabLst>
            </a:pP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222250" algn="l"/>
              </a:tabLst>
            </a:pPr>
            <a:r>
              <a:rPr kumimoji="0" lang="it-IT" b="0" i="0" u="none" strike="noStrike" cap="none" normalizeH="0" baseline="0" dirty="0" smtClean="0">
                <a:ln>
                  <a:noFill/>
                </a:ln>
                <a:solidFill>
                  <a:schemeClr val="tx1"/>
                </a:solidFill>
                <a:effectLst/>
                <a:latin typeface="Bookman Old Style" pitchFamily="18" charset="0"/>
                <a:ea typeface="Times New Roman" pitchFamily="18" charset="0"/>
                <a:cs typeface="Times New Roman" pitchFamily="18" charset="0"/>
              </a:rPr>
              <a:t>Anche nei confronti del figlio maggiore, come lo era stato per il minore, il padre decide di mettersi in cammino. Questo significa che per lui entrambi i figli sono importanti alla stessa maniera.</a:t>
            </a:r>
            <a:endParaRPr kumimoji="0" lang="it-IT" b="0" i="0" u="none" strike="noStrike" cap="none" normalizeH="0" baseline="0" dirty="0" smtClean="0">
              <a:ln>
                <a:noFill/>
              </a:ln>
              <a:solidFill>
                <a:schemeClr val="tx1"/>
              </a:solidFill>
              <a:effectLst/>
              <a:latin typeface="Arial" pitchFamily="34" charset="0"/>
              <a:cs typeface="Arial" pitchFamily="34" charset="0"/>
            </a:endParaRPr>
          </a:p>
        </p:txBody>
      </p:sp>
      <p:pic>
        <p:nvPicPr>
          <p:cNvPr id="6145" name="Picture 1"/>
          <p:cNvPicPr>
            <a:picLocks noChangeAspect="1" noChangeArrowheads="1"/>
          </p:cNvPicPr>
          <p:nvPr/>
        </p:nvPicPr>
        <p:blipFill>
          <a:blip r:embed="rId2" cstate="print"/>
          <a:srcRect/>
          <a:stretch>
            <a:fillRect/>
          </a:stretch>
        </p:blipFill>
        <p:spPr bwMode="auto">
          <a:xfrm>
            <a:off x="6286512" y="285728"/>
            <a:ext cx="2352675" cy="6410325"/>
          </a:xfrm>
          <a:prstGeom prst="rect">
            <a:avLst/>
          </a:prstGeom>
          <a:noFill/>
          <a:ln w="9525">
            <a:noFill/>
            <a:miter lim="800000"/>
            <a:headEnd/>
            <a:tailEnd/>
          </a:ln>
          <a:effectLst/>
        </p:spPr>
      </p:pic>
      <p:sp>
        <p:nvSpPr>
          <p:cNvPr id="4" name="Rectangle 1"/>
          <p:cNvSpPr>
            <a:spLocks noChangeArrowheads="1"/>
          </p:cNvSpPr>
          <p:nvPr/>
        </p:nvSpPr>
        <p:spPr bwMode="auto">
          <a:xfrm>
            <a:off x="214282" y="2714620"/>
            <a:ext cx="6000792"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Char char="•"/>
              <a:tabLst>
                <a:tab pos="1900238" algn="l"/>
              </a:tabLst>
            </a:pPr>
            <a:r>
              <a:rPr kumimoji="0" lang="it-IT" sz="2000" b="0" i="0" u="none" strike="noStrike" cap="none" normalizeH="0" baseline="0" dirty="0" smtClean="0">
                <a:ln>
                  <a:noFill/>
                </a:ln>
                <a:solidFill>
                  <a:schemeClr val="tx1"/>
                </a:solidFill>
                <a:effectLst/>
                <a:latin typeface="Bookman Old Style" pitchFamily="18" charset="0"/>
                <a:ea typeface="Times New Roman" pitchFamily="18" charset="0"/>
                <a:cs typeface="Times New Roman" pitchFamily="18" charset="0"/>
              </a:rPr>
              <a:t> </a:t>
            </a:r>
            <a:r>
              <a:rPr kumimoji="0" lang="it-IT" sz="2000" b="1" i="0" u="none" strike="noStrike" cap="none" normalizeH="0" baseline="0" dirty="0" smtClean="0">
                <a:ln>
                  <a:noFill/>
                </a:ln>
                <a:solidFill>
                  <a:schemeClr val="tx1"/>
                </a:solidFill>
                <a:effectLst/>
                <a:latin typeface="Bookman Old Style" pitchFamily="18" charset="0"/>
                <a:ea typeface="Times New Roman" pitchFamily="18" charset="0"/>
                <a:cs typeface="Times New Roman" pitchFamily="18" charset="0"/>
              </a:rPr>
              <a:t>“Io ti servo da tanti anni …” 	</a:t>
            </a:r>
          </a:p>
          <a:p>
            <a:pPr marL="0" marR="0" lvl="0" indent="0" algn="just" defTabSz="914400" rtl="0" eaLnBrk="1" fontAlgn="base" latinLnBrk="0" hangingPunct="1">
              <a:lnSpc>
                <a:spcPct val="100000"/>
              </a:lnSpc>
              <a:spcBef>
                <a:spcPct val="0"/>
              </a:spcBef>
              <a:spcAft>
                <a:spcPct val="0"/>
              </a:spcAft>
              <a:buClrTx/>
              <a:buSzTx/>
              <a:buFontTx/>
              <a:buChar char="•"/>
              <a:tabLst>
                <a:tab pos="1900238" algn="l"/>
              </a:tabLst>
            </a:pP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1900238" algn="l"/>
              </a:tabLst>
            </a:pPr>
            <a:r>
              <a:rPr kumimoji="0" lang="it-IT" sz="2000" b="0" i="0" u="none" strike="noStrike" cap="none" normalizeH="0" baseline="0" dirty="0" smtClean="0">
                <a:ln>
                  <a:noFill/>
                </a:ln>
                <a:solidFill>
                  <a:schemeClr val="tx1"/>
                </a:solidFill>
                <a:effectLst/>
                <a:latin typeface="Bookman Old Style" pitchFamily="18" charset="0"/>
                <a:ea typeface="Times New Roman" pitchFamily="18" charset="0"/>
                <a:cs typeface="Times New Roman" pitchFamily="18" charset="0"/>
              </a:rPr>
              <a:t>Il figlio maggiore non ha vissuto con il padre un rapporto di figliolanza, ma di servitù. È stato fedele, preciso, ligio ai suoi doveri. Tutto quello che aveva fatto non era gratuito, ma interessato, calcolato, con secondi fini. Aveva impostato il rapporto con il padre nell’ottica dell’avere e non dell’essere. Egli, quindi, rinfaccia, anche, la sua efficienza, la sua capacità di produrre. E attende la ricompensa da un momento all’altro.</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7" name="Picture 1"/>
          <p:cNvPicPr>
            <a:picLocks noChangeAspect="1" noChangeArrowheads="1"/>
          </p:cNvPicPr>
          <p:nvPr/>
        </p:nvPicPr>
        <p:blipFill>
          <a:blip r:embed="rId2" cstate="print"/>
          <a:srcRect/>
          <a:stretch>
            <a:fillRect/>
          </a:stretch>
        </p:blipFill>
        <p:spPr bwMode="auto">
          <a:xfrm>
            <a:off x="357158" y="3000372"/>
            <a:ext cx="2257425" cy="3590925"/>
          </a:xfrm>
          <a:prstGeom prst="rect">
            <a:avLst/>
          </a:prstGeom>
          <a:noFill/>
          <a:ln w="9525">
            <a:noFill/>
            <a:miter lim="800000"/>
            <a:headEnd/>
            <a:tailEnd/>
          </a:ln>
          <a:effectLst/>
        </p:spPr>
      </p:pic>
      <p:sp>
        <p:nvSpPr>
          <p:cNvPr id="44033" name="Rectangle 1"/>
          <p:cNvSpPr>
            <a:spLocks noChangeArrowheads="1"/>
          </p:cNvSpPr>
          <p:nvPr/>
        </p:nvSpPr>
        <p:spPr bwMode="auto">
          <a:xfrm>
            <a:off x="357158" y="512138"/>
            <a:ext cx="8429684" cy="31700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Char char="•"/>
              <a:tabLst>
                <a:tab pos="1900238" algn="l"/>
              </a:tabLst>
            </a:pPr>
            <a:r>
              <a:rPr kumimoji="0" lang="it-IT" sz="2000" b="0" i="0" u="none" strike="noStrike" cap="none" normalizeH="0" baseline="0" dirty="0" smtClean="0">
                <a:ln>
                  <a:noFill/>
                </a:ln>
                <a:solidFill>
                  <a:schemeClr val="tx1"/>
                </a:solidFill>
                <a:effectLst/>
                <a:latin typeface="Bookman Old Style" pitchFamily="18" charset="0"/>
                <a:ea typeface="Times New Roman" pitchFamily="18" charset="0"/>
                <a:cs typeface="Times New Roman" pitchFamily="18" charset="0"/>
              </a:rPr>
              <a:t> </a:t>
            </a:r>
            <a:r>
              <a:rPr kumimoji="0" lang="it-IT" sz="2000" b="1" i="0" u="none" strike="noStrike" cap="none" normalizeH="0" baseline="0" dirty="0" smtClean="0">
                <a:ln>
                  <a:noFill/>
                </a:ln>
                <a:solidFill>
                  <a:schemeClr val="tx1"/>
                </a:solidFill>
                <a:effectLst/>
                <a:latin typeface="Bookman Old Style" pitchFamily="18" charset="0"/>
                <a:ea typeface="Times New Roman" pitchFamily="18" charset="0"/>
                <a:cs typeface="Times New Roman" pitchFamily="18" charset="0"/>
              </a:rPr>
              <a:t>“Questo tuo figlio …”</a:t>
            </a:r>
          </a:p>
          <a:p>
            <a:pPr marL="0" marR="0" lvl="0" indent="0" defTabSz="914400" rtl="0" eaLnBrk="1" fontAlgn="base" latinLnBrk="0" hangingPunct="1">
              <a:lnSpc>
                <a:spcPct val="100000"/>
              </a:lnSpc>
              <a:spcBef>
                <a:spcPct val="0"/>
              </a:spcBef>
              <a:spcAft>
                <a:spcPct val="0"/>
              </a:spcAft>
              <a:buClrTx/>
              <a:buSzTx/>
              <a:buFontTx/>
              <a:buChar char="•"/>
              <a:tabLst>
                <a:tab pos="1900238" algn="l"/>
              </a:tabLst>
            </a:pP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tab pos="1900238" algn="l"/>
              </a:tabLst>
            </a:pPr>
            <a:r>
              <a:rPr kumimoji="0" lang="it-IT" sz="2000" b="0" i="0" u="none" strike="noStrike" cap="none" normalizeH="0" baseline="0" dirty="0" smtClean="0">
                <a:ln>
                  <a:noFill/>
                </a:ln>
                <a:solidFill>
                  <a:schemeClr val="tx1"/>
                </a:solidFill>
                <a:effectLst/>
                <a:latin typeface="Bookman Old Style" pitchFamily="18" charset="0"/>
                <a:ea typeface="Times New Roman" pitchFamily="18" charset="0"/>
                <a:cs typeface="Times New Roman" pitchFamily="18" charset="0"/>
              </a:rPr>
              <a:t>Non dice “questo mio fratello”, ma “questo tuo figlio”. E questo perché, nel cuore del fratello maggiore, il fratello minore non esisteva più come una realtà sua. Ormai era morto. Non lo attendeva nemmeno più. Anzi il suo ritorno si manifesta come una seccatura. E poi, lui, i suoi averi li ha già divorati con le prostitute. E per la legge dell’efficienza e dell’avere non ha più                             </a:t>
            </a:r>
          </a:p>
          <a:p>
            <a:pPr marL="0" marR="0" lvl="0" indent="0" defTabSz="914400" rtl="0" eaLnBrk="0" fontAlgn="base" latinLnBrk="0" hangingPunct="0">
              <a:lnSpc>
                <a:spcPct val="100000"/>
              </a:lnSpc>
              <a:spcBef>
                <a:spcPct val="0"/>
              </a:spcBef>
              <a:spcAft>
                <a:spcPct val="0"/>
              </a:spcAft>
              <a:buClrTx/>
              <a:buSzTx/>
              <a:buFontTx/>
              <a:buNone/>
              <a:tabLst>
                <a:tab pos="1900238" algn="l"/>
              </a:tabLst>
            </a:pPr>
            <a:endParaRPr lang="it-IT" sz="2000" dirty="0" smtClean="0">
              <a:latin typeface="Bookman Old Style" pitchFamily="18" charset="0"/>
              <a:ea typeface="Times New Roman" pitchFamily="18" charset="0"/>
              <a:cs typeface="Times New Roman" pitchFamily="18" charset="0"/>
            </a:endParaRPr>
          </a:p>
          <a:p>
            <a:pPr marL="0" marR="0" lvl="0" indent="0" defTabSz="914400" rtl="0" eaLnBrk="0" fontAlgn="base" latinLnBrk="0" hangingPunct="0">
              <a:lnSpc>
                <a:spcPct val="100000"/>
              </a:lnSpc>
              <a:spcBef>
                <a:spcPct val="0"/>
              </a:spcBef>
              <a:spcAft>
                <a:spcPct val="0"/>
              </a:spcAft>
              <a:buClrTx/>
              <a:buSzTx/>
              <a:buFontTx/>
              <a:buNone/>
              <a:tabLst>
                <a:tab pos="1900238" algn="l"/>
              </a:tabLst>
            </a:pPr>
            <a:endParaRPr kumimoji="0" lang="it-IT" sz="2000" b="0" i="0" u="none" strike="noStrike" cap="none" normalizeH="0" baseline="0" dirty="0" smtClean="0">
              <a:ln>
                <a:noFill/>
              </a:ln>
              <a:solidFill>
                <a:schemeClr val="tx1"/>
              </a:solidFill>
              <a:effectLst/>
              <a:latin typeface="Bookman Old Style" pitchFamily="18" charset="0"/>
              <a:ea typeface="Times New Roman" pitchFamily="18" charset="0"/>
              <a:cs typeface="Times New Roman" pitchFamily="18" charset="0"/>
            </a:endParaRPr>
          </a:p>
        </p:txBody>
      </p:sp>
      <p:sp>
        <p:nvSpPr>
          <p:cNvPr id="4" name="CasellaDiTesto 3"/>
          <p:cNvSpPr txBox="1"/>
          <p:nvPr/>
        </p:nvSpPr>
        <p:spPr>
          <a:xfrm>
            <a:off x="2643174" y="3071810"/>
            <a:ext cx="5429288" cy="1938992"/>
          </a:xfrm>
          <a:prstGeom prst="rect">
            <a:avLst/>
          </a:prstGeom>
          <a:noFill/>
        </p:spPr>
        <p:txBody>
          <a:bodyPr wrap="square" rtlCol="0">
            <a:spAutoFit/>
          </a:bodyPr>
          <a:lstStyle/>
          <a:p>
            <a:pPr algn="just"/>
            <a:r>
              <a:rPr lang="it-IT" sz="2000" dirty="0" smtClean="0">
                <a:latin typeface="Bookman Old Style" pitchFamily="18" charset="0"/>
                <a:ea typeface="Times New Roman" pitchFamily="18" charset="0"/>
                <a:cs typeface="Times New Roman" pitchFamily="18" charset="0"/>
              </a:rPr>
              <a:t> nulla da dare. È il padre a ricordargli che colui che viene apostrofato come "tuo figlio" in realtà è anche "tuo fratello"; lo chiama “figlio”, gli ridona il rapporto di figliolanza e pone l’accento sul senso della fraternità.</a:t>
            </a:r>
            <a:endParaRPr lang="it-IT" sz="2000" dirty="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descr="Jonas-y-Ninive-300x211.jpg"/>
          <p:cNvPicPr>
            <a:picLocks noChangeAspect="1"/>
          </p:cNvPicPr>
          <p:nvPr/>
        </p:nvPicPr>
        <p:blipFill>
          <a:blip r:embed="rId2" cstate="print"/>
          <a:stretch>
            <a:fillRect/>
          </a:stretch>
        </p:blipFill>
        <p:spPr>
          <a:xfrm>
            <a:off x="500034" y="714356"/>
            <a:ext cx="3656542" cy="2571768"/>
          </a:xfrm>
          <a:prstGeom prst="rect">
            <a:avLst/>
          </a:prstGeom>
        </p:spPr>
      </p:pic>
      <p:sp>
        <p:nvSpPr>
          <p:cNvPr id="5" name="Rettangolo 4"/>
          <p:cNvSpPr/>
          <p:nvPr/>
        </p:nvSpPr>
        <p:spPr>
          <a:xfrm>
            <a:off x="142844" y="3786190"/>
            <a:ext cx="4572000" cy="2246769"/>
          </a:xfrm>
          <a:prstGeom prst="rect">
            <a:avLst/>
          </a:prstGeom>
        </p:spPr>
        <p:txBody>
          <a:bodyPr>
            <a:spAutoFit/>
          </a:bodyPr>
          <a:lstStyle/>
          <a:p>
            <a:r>
              <a:rPr lang="it-IT" sz="2000" dirty="0" smtClean="0"/>
              <a:t>Come il figlio maggiore anche </a:t>
            </a:r>
            <a:r>
              <a:rPr lang="it-IT" sz="2000" dirty="0" err="1" smtClean="0"/>
              <a:t>Giona</a:t>
            </a:r>
            <a:r>
              <a:rPr lang="it-IT" sz="2000" dirty="0" smtClean="0"/>
              <a:t> è chiamato ad una conversione che vada oltre la sua stessa comprensione intellettuale e che lo conduca nella concretezza dell'esistenza ad accogliere un Dio che gli si fa incontro attraverso gli altri della grande città.</a:t>
            </a:r>
            <a:endParaRPr lang="it-IT" sz="2000" dirty="0"/>
          </a:p>
        </p:txBody>
      </p:sp>
      <p:pic>
        <p:nvPicPr>
          <p:cNvPr id="6"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500562" y="785794"/>
            <a:ext cx="4474029" cy="5489782"/>
          </a:xfrm>
          <a:prstGeom prst="rect">
            <a:avLst/>
          </a:prstGeom>
          <a:noFill/>
          <a:ln w="9525">
            <a:noFill/>
            <a:miter lim="800000"/>
            <a:headEnd/>
            <a:tailEnd/>
          </a:ln>
        </p:spPr>
      </p:pic>
      <p:sp>
        <p:nvSpPr>
          <p:cNvPr id="7" name="Freccia a destra 6"/>
          <p:cNvSpPr/>
          <p:nvPr/>
        </p:nvSpPr>
        <p:spPr>
          <a:xfrm rot="1742509">
            <a:off x="6691460" y="474395"/>
            <a:ext cx="1203298" cy="508423"/>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srgbClr val="FF0000"/>
              </a:solidFill>
            </a:endParaRPr>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www.piccolifiglidellaluce.it/pfdl/images/nuoveimmagini/figlicielo2.jpg"/>
          <p:cNvPicPr>
            <a:picLocks noChangeAspect="1" noChangeArrowheads="1"/>
          </p:cNvPicPr>
          <p:nvPr/>
        </p:nvPicPr>
        <p:blipFill>
          <a:blip r:embed="rId2" cstate="print"/>
          <a:srcRect/>
          <a:stretch>
            <a:fillRect/>
          </a:stretch>
        </p:blipFill>
        <p:spPr bwMode="auto">
          <a:xfrm>
            <a:off x="1262042" y="357166"/>
            <a:ext cx="6667544" cy="5000660"/>
          </a:xfrm>
          <a:prstGeom prst="rect">
            <a:avLst/>
          </a:prstGeom>
          <a:noFill/>
        </p:spPr>
      </p:pic>
      <p:sp>
        <p:nvSpPr>
          <p:cNvPr id="2" name="Rettangolo 1"/>
          <p:cNvSpPr/>
          <p:nvPr/>
        </p:nvSpPr>
        <p:spPr>
          <a:xfrm>
            <a:off x="285720" y="4303455"/>
            <a:ext cx="8429684" cy="2554545"/>
          </a:xfrm>
          <a:prstGeom prst="rect">
            <a:avLst/>
          </a:prstGeom>
        </p:spPr>
        <p:txBody>
          <a:bodyPr wrap="square">
            <a:spAutoFit/>
          </a:bodyPr>
          <a:lstStyle/>
          <a:p>
            <a:r>
              <a:rPr lang="it-IT" sz="2000" dirty="0" err="1" smtClean="0"/>
              <a:t>Giona</a:t>
            </a:r>
            <a:r>
              <a:rPr lang="it-IT" sz="2000" dirty="0" smtClean="0"/>
              <a:t> rifiuta di cambiare idea su Dio, scalpita, si arrabbia. Difende le sicurezze teologiche e lo stile di vita tradizionali del suo popolo. Vuole restare profeta del castigo e delle sicurezze morali, del Dio della Legge e degli Eserciti, del Dio Re e Giudice. </a:t>
            </a:r>
          </a:p>
          <a:p>
            <a:r>
              <a:rPr lang="it-IT" sz="2000" dirty="0" smtClean="0"/>
              <a:t>Rifiuta di diventare il profeta gioioso del Dio del perdono, della pace, della fraternità universale. Non è il vangelo che vuole portare, ma la spada!</a:t>
            </a:r>
          </a:p>
          <a:p>
            <a:r>
              <a:rPr lang="it-IT" sz="2000" dirty="0" smtClean="0"/>
              <a:t>Egli somiglia in questo al fratello maggiore, il quale pensa che il più piccolo debba essere punito!</a:t>
            </a:r>
            <a:endParaRPr lang="it-IT" sz="2000" dirty="0"/>
          </a:p>
        </p:txBody>
      </p:sp>
      <p:pic>
        <p:nvPicPr>
          <p:cNvPr id="1026" name="Picture 2" descr="http://t3.gstatic.com/images?q=tbn:ANd9GcSwuxB5i_JrR5c4fN-2mcRBEhpsWLEQEbeS6TpVss4QiYgmNGOI"/>
          <p:cNvPicPr>
            <a:picLocks noChangeAspect="1" noChangeArrowheads="1"/>
          </p:cNvPicPr>
          <p:nvPr/>
        </p:nvPicPr>
        <p:blipFill>
          <a:blip r:embed="rId3" cstate="print"/>
          <a:srcRect/>
          <a:stretch>
            <a:fillRect/>
          </a:stretch>
        </p:blipFill>
        <p:spPr bwMode="auto">
          <a:xfrm>
            <a:off x="3714744" y="2000240"/>
            <a:ext cx="1790700" cy="2324101"/>
          </a:xfrm>
          <a:prstGeom prst="rect">
            <a:avLst/>
          </a:prstGeom>
          <a:noFill/>
          <a:effectLst>
            <a:outerShdw sx="1000" sy="1000" algn="ctr" rotWithShape="0">
              <a:srgbClr val="000000"/>
            </a:outerShdw>
          </a:effectLst>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071670" y="214290"/>
            <a:ext cx="5143536" cy="707886"/>
          </a:xfrm>
          <a:prstGeom prst="rect">
            <a:avLst/>
          </a:prstGeom>
          <a:noFill/>
        </p:spPr>
        <p:txBody>
          <a:bodyPr wrap="square" rtlCol="0">
            <a:spAutoFit/>
          </a:bodyPr>
          <a:lstStyle/>
          <a:p>
            <a:pPr algn="ctr"/>
            <a:r>
              <a:rPr lang="it-IT" sz="4000" dirty="0" smtClean="0">
                <a:solidFill>
                  <a:srgbClr val="FF0000"/>
                </a:solidFill>
              </a:rPr>
              <a:t>CHI E’ IL PROFETA?</a:t>
            </a:r>
            <a:endParaRPr lang="it-IT" sz="4000" dirty="0">
              <a:solidFill>
                <a:srgbClr val="FF0000"/>
              </a:solidFill>
            </a:endParaRPr>
          </a:p>
        </p:txBody>
      </p:sp>
      <p:sp>
        <p:nvSpPr>
          <p:cNvPr id="3" name="Rettangolo 2"/>
          <p:cNvSpPr/>
          <p:nvPr/>
        </p:nvSpPr>
        <p:spPr>
          <a:xfrm>
            <a:off x="285720" y="928670"/>
            <a:ext cx="8501122" cy="5755422"/>
          </a:xfrm>
          <a:prstGeom prst="rect">
            <a:avLst/>
          </a:prstGeom>
        </p:spPr>
        <p:txBody>
          <a:bodyPr wrap="square">
            <a:spAutoFit/>
          </a:bodyPr>
          <a:lstStyle/>
          <a:p>
            <a:r>
              <a:rPr lang="it-IT" sz="1600" dirty="0" smtClean="0">
                <a:latin typeface="Verdana" pitchFamily="34" charset="0"/>
              </a:rPr>
              <a:t>È un uomo che </a:t>
            </a:r>
            <a:r>
              <a:rPr lang="it-IT" sz="1600" b="1" dirty="0" smtClean="0">
                <a:latin typeface="Verdana" pitchFamily="34" charset="0"/>
              </a:rPr>
              <a:t>parla in nome di Dio</a:t>
            </a:r>
            <a:endParaRPr lang="it-IT" sz="1600" dirty="0" smtClean="0">
              <a:latin typeface="Verdana" pitchFamily="34" charset="0"/>
            </a:endParaRPr>
          </a:p>
          <a:p>
            <a:endParaRPr lang="it-IT" sz="1600" dirty="0" smtClean="0">
              <a:latin typeface="Verdana" pitchFamily="34" charset="0"/>
            </a:endParaRPr>
          </a:p>
          <a:p>
            <a:r>
              <a:rPr lang="it-IT" sz="1600" b="1" dirty="0" smtClean="0">
                <a:solidFill>
                  <a:srgbClr val="333333"/>
                </a:solidFill>
                <a:latin typeface="Verdana" pitchFamily="34" charset="0"/>
              </a:rPr>
              <a:t>Il profeta biblico</a:t>
            </a:r>
            <a:r>
              <a:rPr lang="it-IT" sz="1600" dirty="0" smtClean="0">
                <a:solidFill>
                  <a:srgbClr val="333333"/>
                </a:solidFill>
                <a:latin typeface="Verdana" pitchFamily="34" charset="0"/>
              </a:rPr>
              <a:t> non indovina il futuro ma </a:t>
            </a:r>
            <a:r>
              <a:rPr lang="it-IT" sz="1600" b="1" dirty="0" smtClean="0">
                <a:solidFill>
                  <a:srgbClr val="333333"/>
                </a:solidFill>
                <a:latin typeface="Verdana" pitchFamily="34" charset="0"/>
              </a:rPr>
              <a:t>è</a:t>
            </a:r>
            <a:r>
              <a:rPr lang="it-IT" sz="1600" dirty="0" smtClean="0">
                <a:solidFill>
                  <a:srgbClr val="333333"/>
                </a:solidFill>
                <a:latin typeface="Verdana" pitchFamily="34" charset="0"/>
              </a:rPr>
              <a:t> uno che parla. E’ la persona della parola.</a:t>
            </a:r>
          </a:p>
          <a:p>
            <a:r>
              <a:rPr lang="it-IT" sz="1600" dirty="0" smtClean="0">
                <a:solidFill>
                  <a:srgbClr val="333333"/>
                </a:solidFill>
                <a:latin typeface="Verdana" pitchFamily="34" charset="0"/>
              </a:rPr>
              <a:t/>
            </a:r>
            <a:br>
              <a:rPr lang="it-IT" sz="1600" dirty="0" smtClean="0">
                <a:solidFill>
                  <a:srgbClr val="333333"/>
                </a:solidFill>
                <a:latin typeface="Verdana" pitchFamily="34" charset="0"/>
              </a:rPr>
            </a:br>
            <a:r>
              <a:rPr lang="it-IT" sz="1600" dirty="0" smtClean="0">
                <a:solidFill>
                  <a:srgbClr val="333333"/>
                </a:solidFill>
                <a:latin typeface="Verdana" pitchFamily="34" charset="0"/>
              </a:rPr>
              <a:t>Il termine profeta etimologicamente può significare “ciò che accadrà in futuro”, “mettere davanti cose nascoste”, ma anche </a:t>
            </a:r>
            <a:r>
              <a:rPr lang="it-IT" sz="1600" i="1" dirty="0" smtClean="0">
                <a:solidFill>
                  <a:srgbClr val="333333"/>
                </a:solidFill>
                <a:latin typeface="Verdana" pitchFamily="34" charset="0"/>
              </a:rPr>
              <a:t>parlare</a:t>
            </a:r>
            <a:r>
              <a:rPr lang="it-IT" sz="1600" dirty="0" smtClean="0">
                <a:solidFill>
                  <a:srgbClr val="333333"/>
                </a:solidFill>
                <a:latin typeface="Verdana" pitchFamily="34" charset="0"/>
              </a:rPr>
              <a:t> “al posto di, per, a favore”. Questo terzo significato è quello che più si addice ai profeti della Bibbia, i quali </a:t>
            </a:r>
            <a:r>
              <a:rPr lang="it-IT" sz="1600" b="1" dirty="0" smtClean="0">
                <a:solidFill>
                  <a:srgbClr val="333333"/>
                </a:solidFill>
                <a:latin typeface="Verdana" pitchFamily="34" charset="0"/>
              </a:rPr>
              <a:t>parlano davanti al popolo a nome di Dio e per suo comando.</a:t>
            </a:r>
          </a:p>
          <a:p>
            <a:endParaRPr lang="it-IT" sz="1600" b="1" dirty="0" smtClean="0">
              <a:solidFill>
                <a:srgbClr val="333333"/>
              </a:solidFill>
              <a:latin typeface="Verdana" pitchFamily="34" charset="0"/>
            </a:endParaRPr>
          </a:p>
          <a:p>
            <a:r>
              <a:rPr lang="it-IT" sz="1600" dirty="0" smtClean="0">
                <a:solidFill>
                  <a:srgbClr val="333333"/>
                </a:solidFill>
                <a:latin typeface="Verdana" pitchFamily="34" charset="0"/>
              </a:rPr>
              <a:t>Essi vivono dentro la loro storia. Il loro intervento riflette la premura di Dio per il destino del suo popolo. Quando il profeta si rivolge al re offre consigli per governare secondo Dio o ne critica l’operato se non corrisponde ai criteri dell’alleanza. </a:t>
            </a:r>
          </a:p>
          <a:p>
            <a:r>
              <a:rPr lang="it-IT" sz="1600" dirty="0" smtClean="0">
                <a:solidFill>
                  <a:srgbClr val="333333"/>
                </a:solidFill>
                <a:latin typeface="Verdana" pitchFamily="34" charset="0"/>
              </a:rPr>
              <a:t/>
            </a:r>
            <a:br>
              <a:rPr lang="it-IT" sz="1600" dirty="0" smtClean="0">
                <a:solidFill>
                  <a:srgbClr val="333333"/>
                </a:solidFill>
                <a:latin typeface="Verdana" pitchFamily="34" charset="0"/>
              </a:rPr>
            </a:br>
            <a:r>
              <a:rPr lang="it-IT" sz="1600" dirty="0" smtClean="0">
                <a:solidFill>
                  <a:srgbClr val="333333"/>
                </a:solidFill>
                <a:latin typeface="Verdana" pitchFamily="34" charset="0"/>
              </a:rPr>
              <a:t>Essi esortano ad ascoltare Dio, sollecitano il popolo a vivere nella fedeltà all’alleanza.</a:t>
            </a:r>
          </a:p>
          <a:p>
            <a:r>
              <a:rPr lang="it-IT" sz="1600" dirty="0" smtClean="0">
                <a:solidFill>
                  <a:srgbClr val="333333"/>
                </a:solidFill>
                <a:latin typeface="Verdana" pitchFamily="34" charset="0"/>
              </a:rPr>
              <a:t/>
            </a:r>
            <a:br>
              <a:rPr lang="it-IT" sz="1600" dirty="0" smtClean="0">
                <a:solidFill>
                  <a:srgbClr val="333333"/>
                </a:solidFill>
                <a:latin typeface="Verdana" pitchFamily="34" charset="0"/>
              </a:rPr>
            </a:br>
            <a:r>
              <a:rPr lang="it-IT" sz="1600" dirty="0" smtClean="0">
                <a:solidFill>
                  <a:srgbClr val="333333"/>
                </a:solidFill>
                <a:latin typeface="Verdana" pitchFamily="34" charset="0"/>
              </a:rPr>
              <a:t>Il profeta, dunque, è l’uomo del futuro perché è radicalmente l’uomo che invita a vivere i valori fondamentali del passato: legge, cioè, il presente dal punto di vista di Dio e della fedeltà che egli ha mostrato al suo popolo, invitando gli israeliti a rimanere fedele a Dio nella storia che cambia. </a:t>
            </a:r>
          </a:p>
          <a:p>
            <a:r>
              <a:rPr lang="it-IT" sz="1600" dirty="0" smtClean="0">
                <a:solidFill>
                  <a:srgbClr val="333333"/>
                </a:solidFill>
                <a:latin typeface="Verdana" pitchFamily="34" charset="0"/>
              </a:rPr>
              <a:t>La fedeltà a Dio è la garanzia di un futuro sicuro e pieno di speranze.</a:t>
            </a:r>
            <a:endParaRPr lang="it-IT" sz="1600" b="1" dirty="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www.auladereli.es/wp-content/uploads/2010/05/hijo_prodigo.jpg"/>
          <p:cNvPicPr>
            <a:picLocks noChangeAspect="1" noChangeArrowheads="1"/>
          </p:cNvPicPr>
          <p:nvPr/>
        </p:nvPicPr>
        <p:blipFill>
          <a:blip r:embed="rId2" cstate="print"/>
          <a:srcRect/>
          <a:stretch>
            <a:fillRect/>
          </a:stretch>
        </p:blipFill>
        <p:spPr bwMode="auto">
          <a:xfrm>
            <a:off x="6429388" y="285728"/>
            <a:ext cx="2266950" cy="2828925"/>
          </a:xfrm>
          <a:prstGeom prst="rect">
            <a:avLst/>
          </a:prstGeom>
          <a:noFill/>
        </p:spPr>
      </p:pic>
      <p:sp>
        <p:nvSpPr>
          <p:cNvPr id="2" name="Rettangolo 1"/>
          <p:cNvSpPr/>
          <p:nvPr/>
        </p:nvSpPr>
        <p:spPr>
          <a:xfrm>
            <a:off x="1785918" y="214290"/>
            <a:ext cx="3601756"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it-IT"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3 - IL PADRE</a:t>
            </a:r>
            <a:endParaRPr lang="it-IT"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Rettangolo 2"/>
          <p:cNvSpPr/>
          <p:nvPr/>
        </p:nvSpPr>
        <p:spPr>
          <a:xfrm>
            <a:off x="428596" y="1142984"/>
            <a:ext cx="8286808" cy="5016758"/>
          </a:xfrm>
          <a:prstGeom prst="rect">
            <a:avLst/>
          </a:prstGeom>
        </p:spPr>
        <p:txBody>
          <a:bodyPr wrap="square">
            <a:spAutoFit/>
          </a:bodyPr>
          <a:lstStyle/>
          <a:p>
            <a:r>
              <a:rPr lang="it-IT" sz="2000" dirty="0" smtClean="0"/>
              <a:t>Il vero protagonista del libro di </a:t>
            </a:r>
            <a:r>
              <a:rPr lang="it-IT" sz="2000" dirty="0" err="1" smtClean="0"/>
              <a:t>Giona</a:t>
            </a:r>
            <a:r>
              <a:rPr lang="it-IT" sz="2000" dirty="0" smtClean="0"/>
              <a:t> è Dio. </a:t>
            </a:r>
          </a:p>
          <a:p>
            <a:r>
              <a:rPr lang="it-IT" sz="2000" dirty="0" smtClean="0"/>
              <a:t>È Lui che muove le ﬁla di tutta la storia e sue sono le </a:t>
            </a:r>
          </a:p>
          <a:p>
            <a:r>
              <a:rPr lang="it-IT" sz="2000" dirty="0" smtClean="0"/>
              <a:t>parole con cui si conclude. </a:t>
            </a:r>
          </a:p>
          <a:p>
            <a:r>
              <a:rPr lang="it-IT" sz="2000" dirty="0" smtClean="0"/>
              <a:t>Ma Dio è un protagonista nascosto, che resta sempre </a:t>
            </a:r>
          </a:p>
          <a:p>
            <a:r>
              <a:rPr lang="it-IT" sz="2000" dirty="0" smtClean="0"/>
              <a:t>dietro le quinte, perché Lui è più grande dell’uomo e non </a:t>
            </a:r>
          </a:p>
          <a:p>
            <a:r>
              <a:rPr lang="it-IT" sz="2000" dirty="0" smtClean="0"/>
              <a:t>deve mai essere ridotto a una delle comparse della sua </a:t>
            </a:r>
          </a:p>
          <a:p>
            <a:r>
              <a:rPr lang="it-IT" sz="2000" dirty="0" smtClean="0"/>
              <a:t>storia di dannazione o di salvezza. </a:t>
            </a:r>
          </a:p>
          <a:p>
            <a:r>
              <a:rPr lang="it-IT" sz="2000" dirty="0" smtClean="0"/>
              <a:t>Il Dio che, discretamente, sta dietro le quinte, ma si preoccupa della grande città e si prende a cuore la sorte dei suoi abitanti, è un Dio diverso da quello in cui crede </a:t>
            </a:r>
            <a:r>
              <a:rPr lang="it-IT" sz="2000" dirty="0" err="1" smtClean="0"/>
              <a:t>Giona</a:t>
            </a:r>
            <a:r>
              <a:rPr lang="it-IT" sz="2000" dirty="0" smtClean="0"/>
              <a:t>. </a:t>
            </a:r>
          </a:p>
          <a:p>
            <a:r>
              <a:rPr lang="it-IT" sz="2000" dirty="0" smtClean="0"/>
              <a:t>È un Dio misterioso e invisibile, ma insieme vicino alle persone; </a:t>
            </a:r>
          </a:p>
          <a:p>
            <a:r>
              <a:rPr lang="it-IT" sz="2000" dirty="0" smtClean="0"/>
              <a:t>un Dio che è oltre ogni umana rappresentazione, ma che non disdegna di mostrarsi con il volto di un padre e di una madre, di un fratello e di un ospite, di uno sposo e di un amico, di un amante e di un amato, di un povero, di un sofferente, di un malato, di un carcerato, di un servo e dell’ultimo degli schiavi.</a:t>
            </a:r>
          </a:p>
          <a:p>
            <a:endParaRPr lang="it-IT" sz="2000" dirty="0"/>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www.pictografia.it/public/grandi/114.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786446" y="3214686"/>
            <a:ext cx="2241192" cy="2286016"/>
          </a:xfrm>
          <a:prstGeom prst="rect">
            <a:avLst/>
          </a:prstGeom>
          <a:noFill/>
        </p:spPr>
      </p:pic>
      <p:sp>
        <p:nvSpPr>
          <p:cNvPr id="3" name="Rettangolo 2"/>
          <p:cNvSpPr/>
          <p:nvPr/>
        </p:nvSpPr>
        <p:spPr>
          <a:xfrm>
            <a:off x="214282" y="357166"/>
            <a:ext cx="8572560" cy="2585323"/>
          </a:xfrm>
          <a:prstGeom prst="rect">
            <a:avLst/>
          </a:prstGeom>
        </p:spPr>
        <p:txBody>
          <a:bodyPr wrap="square">
            <a:spAutoFit/>
          </a:bodyPr>
          <a:lstStyle/>
          <a:p>
            <a:pPr lvl="0" algn="ctr"/>
            <a:r>
              <a:rPr lang="it-IT" sz="5400" b="1" dirty="0" smtClean="0">
                <a:ln w="11430"/>
                <a:gradFill>
                  <a:gsLst>
                    <a:gs pos="0">
                      <a:srgbClr val="DA1F28">
                        <a:tint val="70000"/>
                        <a:satMod val="245000"/>
                      </a:srgbClr>
                    </a:gs>
                    <a:gs pos="75000">
                      <a:srgbClr val="DA1F28">
                        <a:tint val="90000"/>
                        <a:shade val="60000"/>
                        <a:satMod val="240000"/>
                      </a:srgbClr>
                    </a:gs>
                    <a:gs pos="100000">
                      <a:srgbClr val="DA1F28">
                        <a:tint val="100000"/>
                        <a:shade val="50000"/>
                        <a:satMod val="240000"/>
                      </a:srgbClr>
                    </a:gs>
                  </a:gsLst>
                  <a:lin ang="5400000"/>
                </a:gradFill>
                <a:effectLst>
                  <a:outerShdw blurRad="50800" dist="39000" dir="5460000" algn="tl">
                    <a:srgbClr val="000000">
                      <a:alpha val="38000"/>
                    </a:srgbClr>
                  </a:outerShdw>
                </a:effectLst>
              </a:rPr>
              <a:t>LA VICENDA </a:t>
            </a:r>
            <a:r>
              <a:rPr lang="it-IT" sz="5400" b="1" dirty="0" err="1" smtClean="0">
                <a:ln w="11430"/>
                <a:gradFill>
                  <a:gsLst>
                    <a:gs pos="0">
                      <a:srgbClr val="DA1F28">
                        <a:tint val="70000"/>
                        <a:satMod val="245000"/>
                      </a:srgbClr>
                    </a:gs>
                    <a:gs pos="75000">
                      <a:srgbClr val="DA1F28">
                        <a:tint val="90000"/>
                        <a:shade val="60000"/>
                        <a:satMod val="240000"/>
                      </a:srgbClr>
                    </a:gs>
                    <a:gs pos="100000">
                      <a:srgbClr val="DA1F28">
                        <a:tint val="100000"/>
                        <a:shade val="50000"/>
                        <a:satMod val="240000"/>
                      </a:srgbClr>
                    </a:gs>
                  </a:gsLst>
                  <a:lin ang="5400000"/>
                </a:gradFill>
                <a:effectLst>
                  <a:outerShdw blurRad="50800" dist="39000" dir="5460000" algn="tl">
                    <a:srgbClr val="000000">
                      <a:alpha val="38000"/>
                    </a:srgbClr>
                  </a:outerShdw>
                </a:effectLst>
              </a:rPr>
              <a:t>DI</a:t>
            </a:r>
            <a:r>
              <a:rPr lang="it-IT" sz="5400" b="1" dirty="0" smtClean="0">
                <a:ln w="11430"/>
                <a:gradFill>
                  <a:gsLst>
                    <a:gs pos="0">
                      <a:srgbClr val="DA1F28">
                        <a:tint val="70000"/>
                        <a:satMod val="245000"/>
                      </a:srgbClr>
                    </a:gs>
                    <a:gs pos="75000">
                      <a:srgbClr val="DA1F28">
                        <a:tint val="90000"/>
                        <a:shade val="60000"/>
                        <a:satMod val="240000"/>
                      </a:srgbClr>
                    </a:gs>
                    <a:gs pos="100000">
                      <a:srgbClr val="DA1F28">
                        <a:tint val="100000"/>
                        <a:shade val="50000"/>
                        <a:satMod val="240000"/>
                      </a:srgbClr>
                    </a:gs>
                  </a:gsLst>
                  <a:lin ang="5400000"/>
                </a:gradFill>
                <a:effectLst>
                  <a:outerShdw blurRad="50800" dist="39000" dir="5460000" algn="tl">
                    <a:srgbClr val="000000">
                      <a:alpha val="38000"/>
                    </a:srgbClr>
                  </a:outerShdw>
                </a:effectLst>
              </a:rPr>
              <a:t> GIONA ILLUMINA LA NOSTRA VITA E </a:t>
            </a:r>
            <a:r>
              <a:rPr lang="it-IT" sz="5400" b="1" dirty="0" err="1" smtClean="0">
                <a:ln w="11430"/>
                <a:gradFill>
                  <a:gsLst>
                    <a:gs pos="0">
                      <a:srgbClr val="DA1F28">
                        <a:tint val="70000"/>
                        <a:satMod val="245000"/>
                      </a:srgbClr>
                    </a:gs>
                    <a:gs pos="75000">
                      <a:srgbClr val="DA1F28">
                        <a:tint val="90000"/>
                        <a:shade val="60000"/>
                        <a:satMod val="240000"/>
                      </a:srgbClr>
                    </a:gs>
                    <a:gs pos="100000">
                      <a:srgbClr val="DA1F28">
                        <a:tint val="100000"/>
                        <a:shade val="50000"/>
                        <a:satMod val="240000"/>
                      </a:srgbClr>
                    </a:gs>
                  </a:gsLst>
                  <a:lin ang="5400000"/>
                </a:gradFill>
                <a:effectLst>
                  <a:outerShdw blurRad="50800" dist="39000" dir="5460000" algn="tl">
                    <a:srgbClr val="000000">
                      <a:alpha val="38000"/>
                    </a:srgbClr>
                  </a:outerShdw>
                </a:effectLst>
              </a:rPr>
              <a:t>CI</a:t>
            </a:r>
            <a:r>
              <a:rPr lang="it-IT" sz="5400" b="1" dirty="0" smtClean="0">
                <a:ln w="11430"/>
                <a:gradFill>
                  <a:gsLst>
                    <a:gs pos="0">
                      <a:srgbClr val="DA1F28">
                        <a:tint val="70000"/>
                        <a:satMod val="245000"/>
                      </a:srgbClr>
                    </a:gs>
                    <a:gs pos="75000">
                      <a:srgbClr val="DA1F28">
                        <a:tint val="90000"/>
                        <a:shade val="60000"/>
                        <a:satMod val="240000"/>
                      </a:srgbClr>
                    </a:gs>
                    <a:gs pos="100000">
                      <a:srgbClr val="DA1F28">
                        <a:tint val="100000"/>
                        <a:shade val="50000"/>
                        <a:satMod val="240000"/>
                      </a:srgbClr>
                    </a:gs>
                  </a:gsLst>
                  <a:lin ang="5400000"/>
                </a:gradFill>
                <a:effectLst>
                  <a:outerShdw blurRad="50800" dist="39000" dir="5460000" algn="tl">
                    <a:srgbClr val="000000">
                      <a:alpha val="38000"/>
                    </a:srgbClr>
                  </a:outerShdw>
                </a:effectLst>
              </a:rPr>
              <a:t> INTERPELLA!</a:t>
            </a:r>
            <a:endParaRPr lang="it-IT" sz="5400" b="1" dirty="0">
              <a:ln w="11430"/>
              <a:gradFill>
                <a:gsLst>
                  <a:gs pos="0">
                    <a:srgbClr val="DA1F28">
                      <a:tint val="70000"/>
                      <a:satMod val="245000"/>
                    </a:srgbClr>
                  </a:gs>
                  <a:gs pos="75000">
                    <a:srgbClr val="DA1F28">
                      <a:tint val="90000"/>
                      <a:shade val="60000"/>
                      <a:satMod val="240000"/>
                    </a:srgbClr>
                  </a:gs>
                  <a:gs pos="100000">
                    <a:srgbClr val="DA1F28">
                      <a:tint val="100000"/>
                      <a:shade val="50000"/>
                      <a:satMod val="240000"/>
                    </a:srgbClr>
                  </a:gs>
                </a:gsLst>
                <a:lin ang="5400000"/>
              </a:gradFill>
              <a:effectLst>
                <a:outerShdw blurRad="50800" dist="39000" dir="5460000" algn="tl">
                  <a:srgbClr val="000000">
                    <a:alpha val="38000"/>
                  </a:srgbClr>
                </a:outerShdw>
              </a:effectLst>
            </a:endParaRPr>
          </a:p>
        </p:txBody>
      </p:sp>
      <p:sp>
        <p:nvSpPr>
          <p:cNvPr id="25" name="CasellaDiTesto 24"/>
          <p:cNvSpPr txBox="1"/>
          <p:nvPr/>
        </p:nvSpPr>
        <p:spPr>
          <a:xfrm>
            <a:off x="857224" y="3357562"/>
            <a:ext cx="6500858" cy="1938992"/>
          </a:xfrm>
          <a:prstGeom prst="rect">
            <a:avLst/>
          </a:prstGeom>
          <a:noFill/>
        </p:spPr>
        <p:txBody>
          <a:bodyPr wrap="square" rtlCol="0">
            <a:spAutoFit/>
          </a:bodyPr>
          <a:lstStyle/>
          <a:p>
            <a:r>
              <a:rPr lang="it-IT" sz="2400" dirty="0" err="1" smtClean="0"/>
              <a:t>Giona</a:t>
            </a:r>
            <a:r>
              <a:rPr lang="it-IT" sz="2400" dirty="0" smtClean="0"/>
              <a:t> fa del suo annuncio:</a:t>
            </a:r>
          </a:p>
          <a:p>
            <a:endParaRPr lang="it-IT" sz="2400" dirty="0" smtClean="0"/>
          </a:p>
          <a:p>
            <a:pPr>
              <a:buFont typeface="Wingdings" pitchFamily="2" charset="2"/>
              <a:buChar char="v"/>
            </a:pPr>
            <a:r>
              <a:rPr lang="it-IT" sz="2400" dirty="0" smtClean="0"/>
              <a:t>annuncio di salvezza?</a:t>
            </a:r>
          </a:p>
          <a:p>
            <a:endParaRPr lang="it-IT" sz="2400" dirty="0" smtClean="0"/>
          </a:p>
          <a:p>
            <a:pPr>
              <a:buFont typeface="Wingdings" pitchFamily="2" charset="2"/>
              <a:buChar char="v"/>
            </a:pPr>
            <a:r>
              <a:rPr lang="it-IT" sz="2400" dirty="0" smtClean="0"/>
              <a:t>annuncio di minaccia?</a:t>
            </a:r>
            <a:endParaRPr lang="it-IT" sz="2400" dirty="0"/>
          </a:p>
        </p:txBody>
      </p:sp>
      <p:sp>
        <p:nvSpPr>
          <p:cNvPr id="26" name="CasellaDiTesto 25"/>
          <p:cNvSpPr txBox="1"/>
          <p:nvPr/>
        </p:nvSpPr>
        <p:spPr>
          <a:xfrm>
            <a:off x="357158" y="5643578"/>
            <a:ext cx="8572560" cy="830997"/>
          </a:xfrm>
          <a:prstGeom prst="rect">
            <a:avLst/>
          </a:prstGeom>
          <a:noFill/>
        </p:spPr>
        <p:txBody>
          <a:bodyPr wrap="square" rtlCol="0">
            <a:spAutoFit/>
          </a:bodyPr>
          <a:lstStyle/>
          <a:p>
            <a:pPr algn="ctr"/>
            <a:r>
              <a:rPr lang="it-IT" sz="2400" dirty="0" smtClean="0">
                <a:solidFill>
                  <a:srgbClr val="FF0000"/>
                </a:solidFill>
              </a:rPr>
              <a:t>Quando l’uomo esaspera il suo desiderio di giustizia, quello diventa vendetta!</a:t>
            </a:r>
            <a:endParaRPr lang="it-IT" sz="2400" dirty="0">
              <a:solidFill>
                <a:srgbClr val="FF0000"/>
              </a:solidFill>
            </a:endParaRPr>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714348" y="214290"/>
            <a:ext cx="7715304" cy="1200329"/>
          </a:xfrm>
          <a:prstGeom prst="rect">
            <a:avLst/>
          </a:prstGeom>
        </p:spPr>
        <p:txBody>
          <a:bodyPr wrap="square">
            <a:spAutoFit/>
          </a:bodyPr>
          <a:lstStyle/>
          <a:p>
            <a:r>
              <a:rPr lang="it-IT" b="1" dirty="0" smtClean="0"/>
              <a:t>Davanti al problema  che </a:t>
            </a:r>
            <a:r>
              <a:rPr lang="it-IT" b="1" dirty="0" err="1" smtClean="0"/>
              <a:t>Giona</a:t>
            </a:r>
            <a:r>
              <a:rPr lang="it-IT" b="1" dirty="0" smtClean="0"/>
              <a:t> pone, Dio risponde come fa di solito: non risponde! o meglio risponde con una domanda: </a:t>
            </a:r>
          </a:p>
          <a:p>
            <a:endParaRPr lang="it-IT" b="1" dirty="0" smtClean="0"/>
          </a:p>
          <a:p>
            <a:pPr algn="ctr"/>
            <a:r>
              <a:rPr lang="it-IT" b="1" dirty="0" smtClean="0">
                <a:solidFill>
                  <a:srgbClr val="FF0000"/>
                </a:solidFill>
              </a:rPr>
              <a:t>TI SEMBRA GIUSTO ARRABBIARTI COSI’?</a:t>
            </a:r>
          </a:p>
        </p:txBody>
      </p:sp>
      <p:sp>
        <p:nvSpPr>
          <p:cNvPr id="5" name="Rettangolo 4"/>
          <p:cNvSpPr/>
          <p:nvPr/>
        </p:nvSpPr>
        <p:spPr>
          <a:xfrm>
            <a:off x="1643042" y="1571612"/>
            <a:ext cx="6215106" cy="923330"/>
          </a:xfrm>
          <a:prstGeom prst="rect">
            <a:avLst/>
          </a:prstGeom>
        </p:spPr>
        <p:txBody>
          <a:bodyPr wrap="square">
            <a:spAutoFit/>
          </a:bodyPr>
          <a:lstStyle/>
          <a:p>
            <a:r>
              <a:rPr lang="it-IT" dirty="0" smtClean="0"/>
              <a:t>Il ricino                    segno di bontà                     è distrutto</a:t>
            </a:r>
          </a:p>
          <a:p>
            <a:endParaRPr lang="it-IT" dirty="0" smtClean="0"/>
          </a:p>
          <a:p>
            <a:r>
              <a:rPr lang="it-IT" dirty="0" err="1" smtClean="0"/>
              <a:t>Ninive</a:t>
            </a:r>
            <a:r>
              <a:rPr lang="it-IT" dirty="0" smtClean="0"/>
              <a:t>                      causa di morte                     è salvata</a:t>
            </a:r>
          </a:p>
        </p:txBody>
      </p:sp>
      <p:sp>
        <p:nvSpPr>
          <p:cNvPr id="7" name="Freccia a destra 6"/>
          <p:cNvSpPr/>
          <p:nvPr/>
        </p:nvSpPr>
        <p:spPr>
          <a:xfrm>
            <a:off x="2500298" y="1643050"/>
            <a:ext cx="857256" cy="285752"/>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Freccia a destra 7"/>
          <p:cNvSpPr/>
          <p:nvPr/>
        </p:nvSpPr>
        <p:spPr>
          <a:xfrm>
            <a:off x="5000628" y="1643050"/>
            <a:ext cx="857256" cy="285752"/>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Freccia a destra 8"/>
          <p:cNvSpPr/>
          <p:nvPr/>
        </p:nvSpPr>
        <p:spPr>
          <a:xfrm>
            <a:off x="2500298" y="2143116"/>
            <a:ext cx="857256" cy="285752"/>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Freccia a destra 9"/>
          <p:cNvSpPr/>
          <p:nvPr/>
        </p:nvSpPr>
        <p:spPr>
          <a:xfrm>
            <a:off x="5000628" y="2214554"/>
            <a:ext cx="857256" cy="285752"/>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219" name="Rectangle 3"/>
          <p:cNvSpPr>
            <a:spLocks noChangeArrowheads="1"/>
          </p:cNvSpPr>
          <p:nvPr/>
        </p:nvSpPr>
        <p:spPr bwMode="auto">
          <a:xfrm>
            <a:off x="285720" y="2621720"/>
            <a:ext cx="8429684" cy="40934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ea typeface="Times New Roman" pitchFamily="18" charset="0"/>
                <a:cs typeface="Times New Roman" pitchFamily="18" charset="0"/>
              </a:rPr>
              <a:t>Nel mandare </a:t>
            </a:r>
            <a:r>
              <a:rPr kumimoji="0" lang="it-IT" sz="2000" b="0" i="0" u="none" strike="noStrike" cap="none" normalizeH="0" baseline="0" dirty="0" err="1" smtClean="0">
                <a:ln>
                  <a:noFill/>
                </a:ln>
                <a:solidFill>
                  <a:schemeClr val="tx1"/>
                </a:solidFill>
                <a:effectLst/>
                <a:ea typeface="Times New Roman" pitchFamily="18" charset="0"/>
                <a:cs typeface="Times New Roman" pitchFamily="18" charset="0"/>
              </a:rPr>
              <a:t>Giona</a:t>
            </a:r>
            <a:r>
              <a:rPr kumimoji="0" lang="it-IT" sz="2000" b="0" i="0" u="none" strike="noStrike" cap="none" normalizeH="0" baseline="0" dirty="0" smtClean="0">
                <a:ln>
                  <a:noFill/>
                </a:ln>
                <a:solidFill>
                  <a:schemeClr val="tx1"/>
                </a:solidFill>
                <a:effectLst/>
                <a:ea typeface="Times New Roman" pitchFamily="18" charset="0"/>
                <a:cs typeface="Times New Roman" pitchFamily="18" charset="0"/>
              </a:rPr>
              <a:t> a </a:t>
            </a:r>
            <a:r>
              <a:rPr kumimoji="0" lang="it-IT" sz="2000" b="0" i="0" u="none" strike="noStrike" cap="none" normalizeH="0" baseline="0" dirty="0" err="1" smtClean="0">
                <a:ln>
                  <a:noFill/>
                </a:ln>
                <a:solidFill>
                  <a:schemeClr val="tx1"/>
                </a:solidFill>
                <a:effectLst/>
                <a:ea typeface="Times New Roman" pitchFamily="18" charset="0"/>
                <a:cs typeface="Times New Roman" pitchFamily="18" charset="0"/>
              </a:rPr>
              <a:t>Ninive</a:t>
            </a:r>
            <a:r>
              <a:rPr kumimoji="0" lang="it-IT" sz="2000" b="0" i="0" u="none" strike="noStrike" cap="none" normalizeH="0" baseline="0" dirty="0" smtClean="0">
                <a:ln>
                  <a:noFill/>
                </a:ln>
                <a:solidFill>
                  <a:schemeClr val="tx1"/>
                </a:solidFill>
                <a:effectLst/>
                <a:ea typeface="Times New Roman" pitchFamily="18" charset="0"/>
                <a:cs typeface="Times New Roman" pitchFamily="18" charset="0"/>
              </a:rPr>
              <a:t>, Dio chiama sia lui sia i </a:t>
            </a:r>
            <a:r>
              <a:rPr kumimoji="0" lang="it-IT" sz="2000" b="0" i="0" u="none" strike="noStrike" cap="none" normalizeH="0" baseline="0" dirty="0" err="1" smtClean="0">
                <a:ln>
                  <a:noFill/>
                </a:ln>
                <a:solidFill>
                  <a:schemeClr val="tx1"/>
                </a:solidFill>
                <a:effectLst/>
                <a:ea typeface="Times New Roman" pitchFamily="18" charset="0"/>
                <a:cs typeface="Times New Roman" pitchFamily="18" charset="0"/>
              </a:rPr>
              <a:t>niniviti</a:t>
            </a:r>
            <a:r>
              <a:rPr kumimoji="0" lang="it-IT" sz="2000" b="0" i="0" u="none" strike="noStrike" cap="none" normalizeH="0" baseline="0" dirty="0" smtClean="0">
                <a:ln>
                  <a:noFill/>
                </a:ln>
                <a:solidFill>
                  <a:schemeClr val="tx1"/>
                </a:solidFill>
                <a:effectLst/>
                <a:ea typeface="Times New Roman" pitchFamily="18" charset="0"/>
                <a:cs typeface="Times New Roman" pitchFamily="18" charset="0"/>
              </a:rPr>
              <a:t> alla salvezza. Li invita a convertirsi, a voltarsi a guardare a lui e al dono che lui intende fare loro. I </a:t>
            </a:r>
            <a:r>
              <a:rPr kumimoji="0" lang="it-IT" sz="2000" b="0" i="0" u="none" strike="noStrike" cap="none" normalizeH="0" baseline="0" dirty="0" err="1" smtClean="0">
                <a:ln>
                  <a:noFill/>
                </a:ln>
                <a:solidFill>
                  <a:schemeClr val="tx1"/>
                </a:solidFill>
                <a:effectLst/>
                <a:ea typeface="Times New Roman" pitchFamily="18" charset="0"/>
                <a:cs typeface="Times New Roman" pitchFamily="18" charset="0"/>
              </a:rPr>
              <a:t>niniviti</a:t>
            </a:r>
            <a:r>
              <a:rPr kumimoji="0" lang="it-IT" sz="2000" b="0" i="0" u="none" strike="noStrike" cap="none" normalizeH="0" baseline="0" dirty="0" smtClean="0">
                <a:ln>
                  <a:noFill/>
                </a:ln>
                <a:solidFill>
                  <a:schemeClr val="tx1"/>
                </a:solidFill>
                <a:effectLst/>
                <a:ea typeface="Times New Roman" pitchFamily="18" charset="0"/>
                <a:cs typeface="Times New Roman" pitchFamily="18" charset="0"/>
              </a:rPr>
              <a:t> lo capiscono, </a:t>
            </a:r>
            <a:r>
              <a:rPr kumimoji="0" lang="it-IT" sz="2000" b="0" i="0" u="none" strike="noStrike" cap="none" normalizeH="0" baseline="0" dirty="0" err="1" smtClean="0">
                <a:ln>
                  <a:noFill/>
                </a:ln>
                <a:solidFill>
                  <a:schemeClr val="tx1"/>
                </a:solidFill>
                <a:effectLst/>
                <a:ea typeface="Times New Roman" pitchFamily="18" charset="0"/>
                <a:cs typeface="Times New Roman" pitchFamily="18" charset="0"/>
              </a:rPr>
              <a:t>Giona</a:t>
            </a:r>
            <a:r>
              <a:rPr kumimoji="0" lang="it-IT" sz="2000" b="0" i="0" u="none" strike="noStrike" cap="none" normalizeH="0" baseline="0" dirty="0" smtClean="0">
                <a:ln>
                  <a:noFill/>
                </a:ln>
                <a:solidFill>
                  <a:schemeClr val="tx1"/>
                </a:solidFill>
                <a:effectLst/>
                <a:ea typeface="Times New Roman" pitchFamily="18" charset="0"/>
                <a:cs typeface="Times New Roman" pitchFamily="18" charset="0"/>
              </a:rPr>
              <a:t> no. </a:t>
            </a:r>
            <a:r>
              <a:rPr kumimoji="0" lang="it-IT" sz="2000" b="0" i="0" u="none" strike="noStrike" cap="none" normalizeH="0" baseline="0" dirty="0" err="1" smtClean="0">
                <a:ln>
                  <a:noFill/>
                </a:ln>
                <a:solidFill>
                  <a:schemeClr val="tx1"/>
                </a:solidFill>
                <a:effectLst/>
                <a:ea typeface="Times New Roman" pitchFamily="18" charset="0"/>
                <a:cs typeface="Times New Roman" pitchFamily="18" charset="0"/>
              </a:rPr>
              <a:t>Giona</a:t>
            </a:r>
            <a:r>
              <a:rPr kumimoji="0" lang="it-IT" sz="2000" b="0" i="0" u="none" strike="noStrike" cap="none" normalizeH="0" baseline="0" dirty="0" smtClean="0">
                <a:ln>
                  <a:noFill/>
                </a:ln>
                <a:solidFill>
                  <a:schemeClr val="tx1"/>
                </a:solidFill>
                <a:effectLst/>
                <a:ea typeface="Times New Roman" pitchFamily="18" charset="0"/>
                <a:cs typeface="Times New Roman" pitchFamily="18" charset="0"/>
              </a:rPr>
              <a:t> pensa di possedere già la salvezza, perché appartiene al popolo eletto, è rispettoso della legge e compie tutte le opere che la legge richiede a un ebreo osservante. Lui non ha nulla da ricevere perché la salvezza se la costruisce con la sua vita e il suo comportamento. Quello che deve ricevere, che ha diritto di ricevere, è giustizia, per sé e per il suo popolo. </a:t>
            </a:r>
            <a:endParaRPr kumimoji="0" lang="it-IT" sz="2000" b="0" i="0" u="none" strike="noStrike" cap="none" normalizeH="0" baseline="0" dirty="0" smtClean="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ea typeface="Times New Roman" pitchFamily="18" charset="0"/>
                <a:cs typeface="Times New Roman" pitchFamily="18" charset="0"/>
              </a:rPr>
              <a:t>Affidandogli la missione presso i </a:t>
            </a:r>
            <a:r>
              <a:rPr kumimoji="0" lang="it-IT" sz="2000" b="0" i="0" u="none" strike="noStrike" cap="none" normalizeH="0" baseline="0" dirty="0" err="1" smtClean="0">
                <a:ln>
                  <a:noFill/>
                </a:ln>
                <a:solidFill>
                  <a:schemeClr val="tx1"/>
                </a:solidFill>
                <a:effectLst/>
                <a:ea typeface="Times New Roman" pitchFamily="18" charset="0"/>
                <a:cs typeface="Times New Roman" pitchFamily="18" charset="0"/>
              </a:rPr>
              <a:t>niniviti</a:t>
            </a:r>
            <a:r>
              <a:rPr kumimoji="0" lang="it-IT" sz="2000" b="0" i="0" u="none" strike="noStrike" cap="none" normalizeH="0" baseline="0" dirty="0" smtClean="0">
                <a:ln>
                  <a:noFill/>
                </a:ln>
                <a:solidFill>
                  <a:schemeClr val="tx1"/>
                </a:solidFill>
                <a:effectLst/>
                <a:ea typeface="Times New Roman" pitchFamily="18" charset="0"/>
                <a:cs typeface="Times New Roman" pitchFamily="18" charset="0"/>
              </a:rPr>
              <a:t>, Dio invita </a:t>
            </a:r>
            <a:r>
              <a:rPr kumimoji="0" lang="it-IT" sz="2000" b="0" i="0" u="none" strike="noStrike" cap="none" normalizeH="0" baseline="0" dirty="0" err="1" smtClean="0">
                <a:ln>
                  <a:noFill/>
                </a:ln>
                <a:solidFill>
                  <a:schemeClr val="tx1"/>
                </a:solidFill>
                <a:effectLst/>
                <a:ea typeface="Times New Roman" pitchFamily="18" charset="0"/>
                <a:cs typeface="Times New Roman" pitchFamily="18" charset="0"/>
              </a:rPr>
              <a:t>Giona</a:t>
            </a:r>
            <a:r>
              <a:rPr kumimoji="0" lang="it-IT" sz="2000" b="0" i="0" u="none" strike="noStrike" cap="none" normalizeH="0" baseline="0" dirty="0" smtClean="0">
                <a:ln>
                  <a:noFill/>
                </a:ln>
                <a:solidFill>
                  <a:schemeClr val="tx1"/>
                </a:solidFill>
                <a:effectLst/>
                <a:ea typeface="Times New Roman" pitchFamily="18" charset="0"/>
                <a:cs typeface="Times New Roman" pitchFamily="18" charset="0"/>
              </a:rPr>
              <a:t> a crescere nella fede. La sua fede deve crescere perché deve imparare a fidarsi della libertà di Dio, ad accogliere come dimostrazione dell’amore che Dio ha per lui anche ciò che non capisce, anche ciò che contraddice alla sua logica di uomo. Dio è compassione e misericordia e </a:t>
            </a:r>
            <a:r>
              <a:rPr kumimoji="0" lang="it-IT" sz="2000" b="0" i="0" u="none" strike="noStrike" cap="none" normalizeH="0" baseline="0" dirty="0" err="1" smtClean="0">
                <a:ln>
                  <a:noFill/>
                </a:ln>
                <a:solidFill>
                  <a:schemeClr val="tx1"/>
                </a:solidFill>
                <a:effectLst/>
                <a:ea typeface="Times New Roman" pitchFamily="18" charset="0"/>
                <a:cs typeface="Times New Roman" pitchFamily="18" charset="0"/>
              </a:rPr>
              <a:t>Giona</a:t>
            </a:r>
            <a:r>
              <a:rPr kumimoji="0" lang="it-IT" sz="2000" b="0" i="0" u="none" strike="noStrike" cap="none" normalizeH="0" baseline="0" dirty="0" smtClean="0">
                <a:ln>
                  <a:noFill/>
                </a:ln>
                <a:solidFill>
                  <a:schemeClr val="tx1"/>
                </a:solidFill>
                <a:effectLst/>
                <a:ea typeface="Times New Roman" pitchFamily="18" charset="0"/>
                <a:cs typeface="Times New Roman" pitchFamily="18" charset="0"/>
              </a:rPr>
              <a:t> lo sa: Dio sta cercando di fargli capire che anche lui, che vuole essere uomo di Dio deve imparare compassione e misericordia. </a:t>
            </a:r>
            <a:endParaRPr kumimoji="0" lang="it-IT" sz="2000" b="0" i="0" u="none" strike="noStrike" cap="none" normalizeH="0" baseline="0" dirty="0" smtClean="0">
              <a:ln>
                <a:noFill/>
              </a:ln>
              <a:solidFill>
                <a:schemeClr val="tx1"/>
              </a:solidFill>
              <a:effectLst/>
            </a:endParaRPr>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ttangolo 11"/>
          <p:cNvSpPr/>
          <p:nvPr/>
        </p:nvSpPr>
        <p:spPr>
          <a:xfrm>
            <a:off x="214282" y="0"/>
            <a:ext cx="8643998" cy="7017306"/>
          </a:xfrm>
          <a:prstGeom prst="rect">
            <a:avLst/>
          </a:prstGeom>
        </p:spPr>
        <p:txBody>
          <a:bodyPr wrap="square">
            <a:spAutoFit/>
          </a:bodyPr>
          <a:lstStyle/>
          <a:p>
            <a:endParaRPr lang="it-IT" dirty="0" smtClean="0"/>
          </a:p>
          <a:p>
            <a:r>
              <a:rPr lang="it-IT" dirty="0" smtClean="0"/>
              <a:t>“Convertirsi a Dio significa rimanere nella sua bontà: questo è il nocciolo del credere. Non temere la sua bontà – non temere che egli potrebbe essere troppo buono con gli altri cosicché la mia fede non avrebbe valore; rimanere nella sua bontà, averne parte: questo è il segno della fede. </a:t>
            </a:r>
            <a:r>
              <a:rPr lang="it-IT" dirty="0" smtClean="0">
                <a:solidFill>
                  <a:srgbClr val="FF0000"/>
                </a:solidFill>
              </a:rPr>
              <a:t>Noi cadiamo sempre nella tentazione del fratello maggiore o dell’operaio della prima ora: crediamo che la fede abbia valore solo se gli altri hanno di meno.</a:t>
            </a:r>
            <a:r>
              <a:rPr lang="it-IT" dirty="0" smtClean="0"/>
              <a:t>”</a:t>
            </a:r>
            <a:r>
              <a:rPr lang="it-IT" dirty="0" smtClean="0">
                <a:solidFill>
                  <a:srgbClr val="FF0000"/>
                </a:solidFill>
              </a:rPr>
              <a:t> </a:t>
            </a:r>
          </a:p>
          <a:p>
            <a:pPr algn="ctr"/>
            <a:r>
              <a:rPr lang="it-IT" b="1" dirty="0" smtClean="0">
                <a:solidFill>
                  <a:srgbClr val="FF0000"/>
                </a:solidFill>
              </a:rPr>
              <a:t>Dio ama la creazione. Si occupa degli uomini e degli animali. </a:t>
            </a:r>
          </a:p>
          <a:p>
            <a:r>
              <a:rPr lang="it-IT" dirty="0" smtClean="0"/>
              <a:t>È un Dio che combatte ciò che è cattivo e per questo deve anche punire come giudice per fare giustizia. L’aspetto del giudizio, della punizione, della "collera" di Dio non deve sparire dalla nostra fede. </a:t>
            </a:r>
          </a:p>
          <a:p>
            <a:r>
              <a:rPr lang="it-IT" dirty="0" smtClean="0"/>
              <a:t>Proprio il fatto che Dio non è indifferente davanti a ciò che è cattivo ci dà fiducia. Ma rimane valido che la misericordia di Dio è senza confini. Dobbiamo sempre combattere contro il peccato e non perdere il coraggio di farlo, soprattutto oggi. </a:t>
            </a:r>
          </a:p>
          <a:p>
            <a:r>
              <a:rPr lang="it-IT" dirty="0" smtClean="0"/>
              <a:t>attraverso il coraggio della verità, che sa anche dire di no, noi serviamo il bene. </a:t>
            </a:r>
          </a:p>
          <a:p>
            <a:r>
              <a:rPr lang="it-IT" dirty="0" smtClean="0"/>
              <a:t>Questo coraggio si nutre della consapevolezza della misericordia di Dio, del fatto che egli ama le sue creature, ci ama. Nella lotta contro il male in noi e attorno a noi non possiamo demordere; ma conduciamo questa battaglia nella coscienza che Dio sempre "è più grande del nostro cuore" (</a:t>
            </a:r>
            <a:r>
              <a:rPr lang="it-IT" i="1" dirty="0" smtClean="0"/>
              <a:t>1Gv</a:t>
            </a:r>
            <a:r>
              <a:rPr lang="it-IT" dirty="0" smtClean="0"/>
              <a:t>3,20). </a:t>
            </a:r>
          </a:p>
          <a:p>
            <a:r>
              <a:rPr lang="it-IT" dirty="0" smtClean="0"/>
              <a:t>Noi conduciamo la battaglia con una infinita fiducia e per amore, poiché vogliamo essere vicini a colui che amiamo e che ci ha amati per primo (</a:t>
            </a:r>
            <a:r>
              <a:rPr lang="it-IT" i="1" dirty="0" smtClean="0"/>
              <a:t>1Gv</a:t>
            </a:r>
            <a:r>
              <a:rPr lang="it-IT" dirty="0" smtClean="0"/>
              <a:t> 4,19). </a:t>
            </a:r>
          </a:p>
          <a:p>
            <a:r>
              <a:rPr lang="it-IT" dirty="0" smtClean="0"/>
              <a:t>Più impariamo a conoscere Dio più possiamo dire con la saggezza veterotestamentaria: “</a:t>
            </a:r>
          </a:p>
          <a:p>
            <a:r>
              <a:rPr lang="it-IT" dirty="0" smtClean="0"/>
              <a:t>La gioia di Dio è la nostra forza" (</a:t>
            </a:r>
            <a:r>
              <a:rPr lang="it-IT" i="1" dirty="0" smtClean="0"/>
              <a:t>Ne</a:t>
            </a:r>
            <a:r>
              <a:rPr lang="it-IT" dirty="0" smtClean="0"/>
              <a:t> 8,10). </a:t>
            </a:r>
            <a:br>
              <a:rPr lang="it-IT" dirty="0" smtClean="0"/>
            </a:br>
            <a:r>
              <a:rPr lang="it-IT" dirty="0" smtClean="0"/>
              <a:t/>
            </a:r>
            <a:br>
              <a:rPr lang="it-IT" dirty="0" smtClean="0"/>
            </a:br>
            <a:endParaRPr lang="it-IT" dirty="0"/>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2.bp.blogspot.com/-lvBhZaSHKQI/UQ-3wckAipI/AAAAAAAAAkE/s_m9thIpiA0/s320/lavanda-dei-piedi-rupnik.jpg"/>
          <p:cNvPicPr>
            <a:picLocks noChangeAspect="1" noChangeArrowheads="1"/>
          </p:cNvPicPr>
          <p:nvPr/>
        </p:nvPicPr>
        <p:blipFill>
          <a:blip r:embed="rId2" cstate="print"/>
          <a:srcRect/>
          <a:stretch>
            <a:fillRect/>
          </a:stretch>
        </p:blipFill>
        <p:spPr bwMode="auto">
          <a:xfrm>
            <a:off x="6929454" y="857232"/>
            <a:ext cx="2028825" cy="3048001"/>
          </a:xfrm>
          <a:prstGeom prst="rect">
            <a:avLst/>
          </a:prstGeom>
          <a:noFill/>
        </p:spPr>
      </p:pic>
      <p:pic>
        <p:nvPicPr>
          <p:cNvPr id="2054" name="Picture 6" descr="http://2.bp.blogspot.com/-sUgEARVNe_U/UX581Cz_4-I/AAAAAAAAGag/gyFIohyqVFM/s400/Rupnik-Samaritana.jpg"/>
          <p:cNvPicPr>
            <a:picLocks noChangeAspect="1" noChangeArrowheads="1"/>
          </p:cNvPicPr>
          <p:nvPr/>
        </p:nvPicPr>
        <p:blipFill>
          <a:blip r:embed="rId3" cstate="print"/>
          <a:srcRect/>
          <a:stretch>
            <a:fillRect/>
          </a:stretch>
        </p:blipFill>
        <p:spPr bwMode="auto">
          <a:xfrm>
            <a:off x="5786446" y="2000240"/>
            <a:ext cx="3048000" cy="2895601"/>
          </a:xfrm>
          <a:prstGeom prst="rect">
            <a:avLst/>
          </a:prstGeom>
          <a:noFill/>
        </p:spPr>
      </p:pic>
      <p:pic>
        <p:nvPicPr>
          <p:cNvPr id="2052" name="Picture 4" descr="http://www.centroaletti.com/foto/foto_opere/roma/13_c_aletti_refettorio/01.JPG"/>
          <p:cNvPicPr>
            <a:picLocks noChangeAspect="1" noChangeArrowheads="1"/>
          </p:cNvPicPr>
          <p:nvPr/>
        </p:nvPicPr>
        <p:blipFill>
          <a:blip r:embed="rId4" cstate="print"/>
          <a:srcRect/>
          <a:stretch>
            <a:fillRect/>
          </a:stretch>
        </p:blipFill>
        <p:spPr bwMode="auto">
          <a:xfrm>
            <a:off x="4286248" y="3143248"/>
            <a:ext cx="4095750" cy="3409951"/>
          </a:xfrm>
          <a:prstGeom prst="rect">
            <a:avLst/>
          </a:prstGeom>
          <a:noFill/>
        </p:spPr>
      </p:pic>
      <p:sp>
        <p:nvSpPr>
          <p:cNvPr id="2" name="CasellaDiTesto 1"/>
          <p:cNvSpPr txBox="1"/>
          <p:nvPr/>
        </p:nvSpPr>
        <p:spPr>
          <a:xfrm>
            <a:off x="857224" y="5000636"/>
            <a:ext cx="7429552" cy="1200329"/>
          </a:xfrm>
          <a:prstGeom prst="rect">
            <a:avLst/>
          </a:prstGeom>
          <a:noFill/>
        </p:spPr>
        <p:txBody>
          <a:bodyPr wrap="square" rtlCol="0">
            <a:spAutoFit/>
          </a:bodyPr>
          <a:lstStyle/>
          <a:p>
            <a:r>
              <a:rPr lang="it-IT" sz="2400" dirty="0" err="1" smtClean="0"/>
              <a:t>Finchè</a:t>
            </a:r>
            <a:r>
              <a:rPr lang="it-IT" sz="2400" dirty="0" smtClean="0"/>
              <a:t> pensiamo che Dio ci perdona va bene, ma quando perdona coloro che noi non riusciamo a perdonare non va più bene!</a:t>
            </a:r>
          </a:p>
        </p:txBody>
      </p:sp>
      <p:sp>
        <p:nvSpPr>
          <p:cNvPr id="3" name="Rettangolo 2"/>
          <p:cNvSpPr/>
          <p:nvPr/>
        </p:nvSpPr>
        <p:spPr>
          <a:xfrm>
            <a:off x="785786" y="428604"/>
            <a:ext cx="7143800" cy="1200329"/>
          </a:xfrm>
          <a:prstGeom prst="rect">
            <a:avLst/>
          </a:prstGeom>
        </p:spPr>
        <p:txBody>
          <a:bodyPr wrap="square">
            <a:spAutoFit/>
          </a:bodyPr>
          <a:lstStyle/>
          <a:p>
            <a:pPr lvl="0"/>
            <a:r>
              <a:rPr lang="it-IT" sz="2400" dirty="0" smtClean="0">
                <a:solidFill>
                  <a:srgbClr val="FF0000"/>
                </a:solidFill>
              </a:rPr>
              <a:t>Dunque la salvezza non è qualcosa che si merita o si conquista! </a:t>
            </a:r>
          </a:p>
          <a:p>
            <a:pPr lvl="0" algn="ctr"/>
            <a:r>
              <a:rPr lang="it-IT" sz="2400" dirty="0" smtClean="0">
                <a:solidFill>
                  <a:srgbClr val="FF0000"/>
                </a:solidFill>
              </a:rPr>
              <a:t>La salvezza è per tutti!</a:t>
            </a:r>
            <a:endParaRPr lang="it-IT" sz="2400" dirty="0">
              <a:solidFill>
                <a:srgbClr val="FF0000"/>
              </a:solidFill>
            </a:endParaRPr>
          </a:p>
        </p:txBody>
      </p:sp>
      <p:sp>
        <p:nvSpPr>
          <p:cNvPr id="7" name="Rettangolo 6"/>
          <p:cNvSpPr/>
          <p:nvPr/>
        </p:nvSpPr>
        <p:spPr>
          <a:xfrm>
            <a:off x="714348" y="2828836"/>
            <a:ext cx="7786742" cy="1569660"/>
          </a:xfrm>
          <a:prstGeom prst="rect">
            <a:avLst/>
          </a:prstGeom>
        </p:spPr>
        <p:txBody>
          <a:bodyPr wrap="square">
            <a:spAutoFit/>
          </a:bodyPr>
          <a:lstStyle/>
          <a:p>
            <a:r>
              <a:rPr lang="it-IT" sz="2400" dirty="0" smtClean="0"/>
              <a:t>Un Dio che non castiga, un Dio che non distrugge i nemici che ci hanno fatto del male!</a:t>
            </a:r>
          </a:p>
          <a:p>
            <a:r>
              <a:rPr lang="it-IT" sz="2400" dirty="0" smtClean="0"/>
              <a:t>Li salva per mezzo di coloro che quei nemici volevano sterminare.</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2"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slide(fromRight)">
                                      <p:cBhvr>
                                        <p:cTn id="7" dur="20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nodeType="clickEffect">
                                  <p:stCondLst>
                                    <p:cond delay="0"/>
                                  </p:stCondLst>
                                  <p:childTnLst>
                                    <p:set>
                                      <p:cBhvr>
                                        <p:cTn id="11" dur="1" fill="hold">
                                          <p:stCondLst>
                                            <p:cond delay="0"/>
                                          </p:stCondLst>
                                        </p:cTn>
                                        <p:tgtEl>
                                          <p:spTgt spid="2054"/>
                                        </p:tgtEl>
                                        <p:attrNameLst>
                                          <p:attrName>style.visibility</p:attrName>
                                        </p:attrNameLst>
                                      </p:cBhvr>
                                      <p:to>
                                        <p:strVal val="visible"/>
                                      </p:to>
                                    </p:set>
                                    <p:animEffect transition="in" filter="slide(fromLeft)">
                                      <p:cBhvr>
                                        <p:cTn id="12" dur="2000"/>
                                        <p:tgtEl>
                                          <p:spTgt spid="2054"/>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2052"/>
                                        </p:tgtEl>
                                        <p:attrNameLst>
                                          <p:attrName>style.visibility</p:attrName>
                                        </p:attrNameLst>
                                      </p:cBhvr>
                                      <p:to>
                                        <p:strVal val="visible"/>
                                      </p:to>
                                    </p:set>
                                    <p:animEffect transition="in" filter="slide(fromBottom)">
                                      <p:cBhvr>
                                        <p:cTn id="17" dur="20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85720" y="357166"/>
            <a:ext cx="8501122" cy="1631216"/>
          </a:xfrm>
          <a:prstGeom prst="rect">
            <a:avLst/>
          </a:prstGeom>
        </p:spPr>
        <p:txBody>
          <a:bodyPr wrap="square">
            <a:spAutoFit/>
          </a:bodyPr>
          <a:lstStyle/>
          <a:p>
            <a:r>
              <a:rPr lang="it-IT" sz="2000" dirty="0" smtClean="0">
                <a:solidFill>
                  <a:srgbClr val="FF0000"/>
                </a:solidFill>
              </a:rPr>
              <a:t>CONCLUSIONE</a:t>
            </a:r>
          </a:p>
          <a:p>
            <a:endParaRPr lang="it-IT" sz="2000" dirty="0" smtClean="0"/>
          </a:p>
          <a:p>
            <a:r>
              <a:rPr lang="it-IT" sz="2000" b="1" dirty="0" smtClean="0"/>
              <a:t>Conversione è un cambio di mentalità, la disponibilità ad accettare il mistero di Dio e ad accettare le sue “ragioni” anche quando non le comprendiamo, pensiamo che “abbia torto”: Dio sa sempre quello che fa. </a:t>
            </a:r>
            <a:endParaRPr lang="it-IT" sz="2000" b="1" dirty="0"/>
          </a:p>
        </p:txBody>
      </p:sp>
      <p:sp>
        <p:nvSpPr>
          <p:cNvPr id="3" name="Rettangolo 2"/>
          <p:cNvSpPr/>
          <p:nvPr/>
        </p:nvSpPr>
        <p:spPr>
          <a:xfrm>
            <a:off x="285720" y="2199586"/>
            <a:ext cx="8572560" cy="4524315"/>
          </a:xfrm>
          <a:prstGeom prst="rect">
            <a:avLst/>
          </a:prstGeom>
        </p:spPr>
        <p:txBody>
          <a:bodyPr wrap="square">
            <a:spAutoFit/>
          </a:bodyPr>
          <a:lstStyle/>
          <a:p>
            <a:pPr algn="ctr"/>
            <a:endParaRPr lang="it-IT" b="1" dirty="0" smtClean="0">
              <a:solidFill>
                <a:srgbClr val="FF0000"/>
              </a:solidFill>
            </a:endParaRPr>
          </a:p>
          <a:p>
            <a:pPr algn="ctr"/>
            <a:r>
              <a:rPr lang="it-IT" b="1" dirty="0" smtClean="0">
                <a:solidFill>
                  <a:srgbClr val="FF0000"/>
                </a:solidFill>
              </a:rPr>
              <a:t>PER RIFLETTERE </a:t>
            </a:r>
          </a:p>
          <a:p>
            <a:endParaRPr lang="it-IT" b="1" dirty="0" smtClean="0">
              <a:solidFill>
                <a:srgbClr val="FF0000"/>
              </a:solidFill>
            </a:endParaRPr>
          </a:p>
          <a:p>
            <a:endParaRPr lang="it-IT" b="1" dirty="0" smtClean="0">
              <a:solidFill>
                <a:srgbClr val="FF0000"/>
              </a:solidFill>
            </a:endParaRPr>
          </a:p>
          <a:p>
            <a:r>
              <a:rPr lang="it-IT" dirty="0" smtClean="0"/>
              <a:t> Dio, in ogni momento della mia vita, può “sradicarmi” e pretendere da me che io cambi radicalmente per realizzare la sua missione? </a:t>
            </a:r>
          </a:p>
          <a:p>
            <a:endParaRPr lang="it-IT" dirty="0" smtClean="0"/>
          </a:p>
          <a:p>
            <a:r>
              <a:rPr lang="it-IT" dirty="0" smtClean="0"/>
              <a:t> Quale annuncio sono chiamato a fare? Quali gesti coraggiosi non sono ancora riuscito a compiere? </a:t>
            </a:r>
          </a:p>
          <a:p>
            <a:endParaRPr lang="it-IT" dirty="0" smtClean="0"/>
          </a:p>
          <a:p>
            <a:r>
              <a:rPr lang="it-IT" dirty="0" smtClean="0"/>
              <a:t> Che cosa mi spinge nella mia vita di cristiano? </a:t>
            </a:r>
          </a:p>
          <a:p>
            <a:endParaRPr lang="it-IT" dirty="0" smtClean="0"/>
          </a:p>
          <a:p>
            <a:r>
              <a:rPr lang="it-IT" dirty="0" smtClean="0"/>
              <a:t> Cosa vuol dire essere missionario, per me? </a:t>
            </a:r>
          </a:p>
          <a:p>
            <a:endParaRPr lang="it-IT" dirty="0" smtClean="0"/>
          </a:p>
          <a:p>
            <a:r>
              <a:rPr lang="it-IT" dirty="0" smtClean="0"/>
              <a:t> In che cosa consiste l’essere mandato dal Signore? </a:t>
            </a:r>
          </a:p>
          <a:p>
            <a:endParaRPr lang="it-IT" dirty="0" smtClean="0"/>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500034" y="500042"/>
            <a:ext cx="8143932" cy="3970318"/>
          </a:xfrm>
          <a:prstGeom prst="rect">
            <a:avLst/>
          </a:prstGeom>
        </p:spPr>
        <p:txBody>
          <a:bodyPr wrap="square">
            <a:spAutoFit/>
          </a:bodyPr>
          <a:lstStyle/>
          <a:p>
            <a:endParaRPr lang="it-IT" dirty="0" smtClean="0"/>
          </a:p>
          <a:p>
            <a:r>
              <a:rPr lang="it-IT" dirty="0" smtClean="0"/>
              <a:t> Che posto occupa la parola di Dio nella mia vita, nella mia preghiera, nella mia meditazione? </a:t>
            </a:r>
          </a:p>
          <a:p>
            <a:endParaRPr lang="it-IT" dirty="0" smtClean="0"/>
          </a:p>
          <a:p>
            <a:endParaRPr lang="it-IT" dirty="0" smtClean="0"/>
          </a:p>
          <a:p>
            <a:r>
              <a:rPr lang="it-IT" dirty="0" smtClean="0"/>
              <a:t> La debolezza umana, le mie paure, la grettezza...per Dio non sono ostacoli per realizzare la Sua volontà su ciascuno di noi purché ci lasciamo guidare da lui. </a:t>
            </a:r>
          </a:p>
          <a:p>
            <a:endParaRPr lang="it-IT" dirty="0" smtClean="0"/>
          </a:p>
          <a:p>
            <a:r>
              <a:rPr lang="it-IT" dirty="0" smtClean="0"/>
              <a:t> Posso ritrovare in me traccia della mentalità che incontra molte difficoltà a comprendere che Dio non rifiuta nessuno, nemmeno coloro che nell’opinione umana non meritano la misericordia. </a:t>
            </a:r>
          </a:p>
          <a:p>
            <a:endParaRPr lang="it-IT" dirty="0" smtClean="0"/>
          </a:p>
          <a:p>
            <a:r>
              <a:rPr lang="it-IT" dirty="0" smtClean="0"/>
              <a:t> </a:t>
            </a:r>
            <a:r>
              <a:rPr lang="it-IT" dirty="0" err="1" smtClean="0"/>
              <a:t>Giona</a:t>
            </a:r>
            <a:r>
              <a:rPr lang="it-IT" dirty="0" smtClean="0"/>
              <a:t> è stato mandato a </a:t>
            </a:r>
            <a:r>
              <a:rPr lang="it-IT" dirty="0" err="1" smtClean="0"/>
              <a:t>Ninive</a:t>
            </a:r>
            <a:r>
              <a:rPr lang="it-IT" dirty="0" smtClean="0"/>
              <a:t> “la grande città”. Anche noi siamo mandati. Quale stile può assumere oggi la nostra missione? </a:t>
            </a:r>
          </a:p>
        </p:txBody>
      </p:sp>
      <p:pic>
        <p:nvPicPr>
          <p:cNvPr id="4098" name="Picture 2" descr="http://t1.gstatic.com/images?q=tbn:ANd9GcRyi6nbkbHAHVBqltKCzuCq1f3eLmSA9v9QVekZt6aBFYciiiwS"/>
          <p:cNvPicPr>
            <a:picLocks noChangeAspect="1" noChangeArrowheads="1"/>
          </p:cNvPicPr>
          <p:nvPr/>
        </p:nvPicPr>
        <p:blipFill>
          <a:blip r:embed="rId2" cstate="print"/>
          <a:srcRect/>
          <a:stretch>
            <a:fillRect/>
          </a:stretch>
        </p:blipFill>
        <p:spPr bwMode="auto">
          <a:xfrm>
            <a:off x="5715008" y="4572008"/>
            <a:ext cx="2466975" cy="1847851"/>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928662" y="714356"/>
            <a:ext cx="7358114" cy="5047536"/>
          </a:xfrm>
          <a:prstGeom prst="rect">
            <a:avLst/>
          </a:prstGeom>
        </p:spPr>
        <p:txBody>
          <a:bodyPr wrap="square">
            <a:spAutoFit/>
          </a:bodyPr>
          <a:lstStyle/>
          <a:p>
            <a:pPr algn="ctr"/>
            <a:r>
              <a:rPr lang="it-IT" sz="2000" dirty="0" smtClean="0">
                <a:latin typeface="Lucida Calligraphy" pitchFamily="66" charset="0"/>
              </a:rPr>
              <a:t>Signore, </a:t>
            </a:r>
          </a:p>
          <a:p>
            <a:pPr algn="ctr"/>
            <a:r>
              <a:rPr lang="it-IT" sz="2000" dirty="0" smtClean="0">
                <a:latin typeface="Lucida Calligraphy" pitchFamily="66" charset="0"/>
              </a:rPr>
              <a:t>quando ritornerai nella Tua gloria, 0non </a:t>
            </a:r>
            <a:r>
              <a:rPr lang="it-IT" sz="2000" dirty="0" err="1" smtClean="0">
                <a:latin typeface="Lucida Calligraphy" pitchFamily="66" charset="0"/>
              </a:rPr>
              <a:t>ricordarTi</a:t>
            </a:r>
            <a:r>
              <a:rPr lang="it-IT" sz="2000" dirty="0" smtClean="0">
                <a:latin typeface="Lucida Calligraphy" pitchFamily="66" charset="0"/>
              </a:rPr>
              <a:t> solo degli uomini di buona volontà.</a:t>
            </a:r>
            <a:br>
              <a:rPr lang="it-IT" sz="2000" dirty="0" smtClean="0">
                <a:latin typeface="Lucida Calligraphy" pitchFamily="66" charset="0"/>
              </a:rPr>
            </a:br>
            <a:r>
              <a:rPr lang="it-IT" sz="2000" dirty="0" err="1" smtClean="0">
                <a:latin typeface="Lucida Calligraphy" pitchFamily="66" charset="0"/>
              </a:rPr>
              <a:t>RicordaTi</a:t>
            </a:r>
            <a:r>
              <a:rPr lang="it-IT" sz="2000" dirty="0" smtClean="0">
                <a:latin typeface="Lucida Calligraphy" pitchFamily="66" charset="0"/>
              </a:rPr>
              <a:t> anche degli uomini di cattiva volontà.</a:t>
            </a:r>
            <a:br>
              <a:rPr lang="it-IT" sz="2000" dirty="0" smtClean="0">
                <a:latin typeface="Lucida Calligraphy" pitchFamily="66" charset="0"/>
              </a:rPr>
            </a:br>
            <a:r>
              <a:rPr lang="it-IT" sz="2000" dirty="0" smtClean="0">
                <a:latin typeface="Lucida Calligraphy" pitchFamily="66" charset="0"/>
              </a:rPr>
              <a:t>Ma, allora, non </a:t>
            </a:r>
            <a:r>
              <a:rPr lang="it-IT" sz="2000" dirty="0" err="1" smtClean="0">
                <a:latin typeface="Lucida Calligraphy" pitchFamily="66" charset="0"/>
              </a:rPr>
              <a:t>ricordarTi</a:t>
            </a:r>
            <a:r>
              <a:rPr lang="it-IT" sz="2000" dirty="0" smtClean="0">
                <a:latin typeface="Lucida Calligraphy" pitchFamily="66" charset="0"/>
              </a:rPr>
              <a:t> delle loro sevizie e violenze.</a:t>
            </a:r>
            <a:br>
              <a:rPr lang="it-IT" sz="2000" dirty="0" smtClean="0">
                <a:latin typeface="Lucida Calligraphy" pitchFamily="66" charset="0"/>
              </a:rPr>
            </a:br>
            <a:r>
              <a:rPr lang="it-IT" sz="2000" dirty="0" err="1" smtClean="0">
                <a:latin typeface="Lucida Calligraphy" pitchFamily="66" charset="0"/>
              </a:rPr>
              <a:t>RicordaTi</a:t>
            </a:r>
            <a:r>
              <a:rPr lang="it-IT" sz="2000" dirty="0" smtClean="0">
                <a:latin typeface="Lucida Calligraphy" pitchFamily="66" charset="0"/>
              </a:rPr>
              <a:t> piuttosto dei frutti che noi abbiamo prodotto a causa di quello che essi ci hanno fatto.</a:t>
            </a:r>
            <a:br>
              <a:rPr lang="it-IT" sz="2000" dirty="0" smtClean="0">
                <a:latin typeface="Lucida Calligraphy" pitchFamily="66" charset="0"/>
              </a:rPr>
            </a:br>
            <a:r>
              <a:rPr lang="it-IT" sz="2000" dirty="0" err="1" smtClean="0">
                <a:latin typeface="Lucida Calligraphy" pitchFamily="66" charset="0"/>
              </a:rPr>
              <a:t>RicordaTi</a:t>
            </a:r>
            <a:r>
              <a:rPr lang="it-IT" sz="2000" dirty="0" smtClean="0">
                <a:latin typeface="Lucida Calligraphy" pitchFamily="66" charset="0"/>
              </a:rPr>
              <a:t> della pazienza degli uni, del coraggio degli altri, dell'umiltà,</a:t>
            </a:r>
            <a:br>
              <a:rPr lang="it-IT" sz="2000" dirty="0" smtClean="0">
                <a:latin typeface="Lucida Calligraphy" pitchFamily="66" charset="0"/>
              </a:rPr>
            </a:br>
            <a:r>
              <a:rPr lang="it-IT" sz="2000" dirty="0" err="1" smtClean="0">
                <a:latin typeface="Lucida Calligraphy" pitchFamily="66" charset="0"/>
              </a:rPr>
              <a:t>ricordaTi</a:t>
            </a:r>
            <a:r>
              <a:rPr lang="it-IT" sz="2000" dirty="0" smtClean="0">
                <a:latin typeface="Lucida Calligraphy" pitchFamily="66" charset="0"/>
              </a:rPr>
              <a:t> della grandezza d'animo, della fedeltà che essi hanno risvegliato in noi.</a:t>
            </a:r>
            <a:br>
              <a:rPr lang="it-IT" sz="2000" dirty="0" smtClean="0">
                <a:latin typeface="Lucida Calligraphy" pitchFamily="66" charset="0"/>
              </a:rPr>
            </a:br>
            <a:r>
              <a:rPr lang="it-IT" sz="2000" dirty="0" smtClean="0">
                <a:latin typeface="Lucida Calligraphy" pitchFamily="66" charset="0"/>
              </a:rPr>
              <a:t>E fa', Signore, che questi frutti da noi prodotti siano, un giorno, la loro redenzione.</a:t>
            </a:r>
            <a:br>
              <a:rPr lang="it-IT" sz="2000" dirty="0" smtClean="0">
                <a:latin typeface="Lucida Calligraphy" pitchFamily="66" charset="0"/>
              </a:rPr>
            </a:br>
            <a:r>
              <a:rPr lang="it-IT" dirty="0" smtClean="0"/>
              <a:t/>
            </a:r>
            <a:br>
              <a:rPr lang="it-IT" dirty="0" smtClean="0"/>
            </a:br>
            <a:r>
              <a:rPr lang="it-IT" sz="1200" dirty="0" smtClean="0"/>
              <a:t>(Preghiera di un deportato ebreo prima della morte. Fu trovata da un soldato americano, scritta su un foglio di carta da pacco, nel lager nazista di Auschwitz appena liberato.)</a:t>
            </a:r>
            <a:endParaRPr lang="it-IT" sz="1200" dirty="0"/>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1"/>
          <p:cNvSpPr>
            <a:spLocks noChangeArrowheads="1"/>
          </p:cNvSpPr>
          <p:nvPr/>
        </p:nvSpPr>
        <p:spPr bwMode="auto">
          <a:xfrm>
            <a:off x="0" y="0"/>
            <a:ext cx="9144000" cy="6817926"/>
          </a:xfrm>
          <a:prstGeom prst="rect">
            <a:avLst/>
          </a:prstGeom>
          <a:noFill/>
          <a:ln w="9525">
            <a:noFill/>
            <a:miter lim="800000"/>
            <a:headEnd/>
            <a:tailEnd/>
          </a:ln>
          <a:effectLst/>
        </p:spPr>
        <p:txBody>
          <a:bodyPr vert="horz" wrap="square" lIns="807783" tIns="899829" rIns="807783" bIns="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Times New Roman" pitchFamily="18" charset="0"/>
                <a:cs typeface="Times New Roman" pitchFamily="18" charset="0"/>
              </a:rPr>
              <a:t>Preghiera composta in un campo di sterminio da un ebreo</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it-IT"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Arial" pitchFamily="34" charset="0"/>
                <a:ea typeface="Times New Roman" pitchFamily="18" charset="0"/>
              </a:rPr>
              <a:t>Pace agli uomini che desiderano il male;</a:t>
            </a:r>
            <a:br>
              <a:rPr kumimoji="0" lang="it-IT" sz="2400" b="0" i="0" u="none" strike="noStrike" cap="none" normalizeH="0" baseline="0" dirty="0" smtClean="0">
                <a:ln>
                  <a:noFill/>
                </a:ln>
                <a:solidFill>
                  <a:schemeClr val="tx1"/>
                </a:solidFill>
                <a:effectLst/>
                <a:latin typeface="Arial" pitchFamily="34" charset="0"/>
                <a:ea typeface="Times New Roman" pitchFamily="18" charset="0"/>
              </a:rPr>
            </a:br>
            <a:r>
              <a:rPr kumimoji="0" lang="it-IT" sz="2400" b="0" i="0" u="none" strike="noStrike" cap="none" normalizeH="0" baseline="0" dirty="0" smtClean="0">
                <a:ln>
                  <a:noFill/>
                </a:ln>
                <a:solidFill>
                  <a:schemeClr val="tx1"/>
                </a:solidFill>
                <a:effectLst/>
                <a:latin typeface="Arial" pitchFamily="34" charset="0"/>
                <a:ea typeface="Times New Roman" pitchFamily="18" charset="0"/>
              </a:rPr>
              <a:t>si ponga fine ad ogni vendetta,</a:t>
            </a:r>
            <a:br>
              <a:rPr kumimoji="0" lang="it-IT" sz="2400" b="0" i="0" u="none" strike="noStrike" cap="none" normalizeH="0" baseline="0" dirty="0" smtClean="0">
                <a:ln>
                  <a:noFill/>
                </a:ln>
                <a:solidFill>
                  <a:schemeClr val="tx1"/>
                </a:solidFill>
                <a:effectLst/>
                <a:latin typeface="Arial" pitchFamily="34" charset="0"/>
                <a:ea typeface="Times New Roman" pitchFamily="18" charset="0"/>
              </a:rPr>
            </a:br>
            <a:r>
              <a:rPr kumimoji="0" lang="it-IT" sz="2400" b="0" i="0" u="none" strike="noStrike" cap="none" normalizeH="0" baseline="0" dirty="0" smtClean="0">
                <a:ln>
                  <a:noFill/>
                </a:ln>
                <a:solidFill>
                  <a:schemeClr val="tx1"/>
                </a:solidFill>
                <a:effectLst/>
                <a:latin typeface="Arial" pitchFamily="34" charset="0"/>
                <a:ea typeface="Times New Roman" pitchFamily="18" charset="0"/>
              </a:rPr>
              <a:t>non si parli più di castigo e correzione.</a:t>
            </a:r>
            <a:br>
              <a:rPr kumimoji="0" lang="it-IT" sz="2400" b="0" i="0" u="none" strike="noStrike" cap="none" normalizeH="0" baseline="0" dirty="0" smtClean="0">
                <a:ln>
                  <a:noFill/>
                </a:ln>
                <a:solidFill>
                  <a:schemeClr val="tx1"/>
                </a:solidFill>
                <a:effectLst/>
                <a:latin typeface="Arial" pitchFamily="34" charset="0"/>
                <a:ea typeface="Times New Roman" pitchFamily="18" charset="0"/>
              </a:rPr>
            </a:br>
            <a:r>
              <a:rPr kumimoji="0" lang="it-IT" sz="2400" b="0" i="0" u="none" strike="noStrike" cap="none" normalizeH="0" baseline="0" dirty="0" smtClean="0">
                <a:ln>
                  <a:noFill/>
                </a:ln>
                <a:solidFill>
                  <a:schemeClr val="tx1"/>
                </a:solidFill>
                <a:effectLst/>
                <a:latin typeface="Arial" pitchFamily="34" charset="0"/>
                <a:ea typeface="Times New Roman" pitchFamily="18" charset="0"/>
              </a:rPr>
              <a:t>I crimini commessi superano ogni misura;</a:t>
            </a:r>
            <a:br>
              <a:rPr kumimoji="0" lang="it-IT" sz="2400" b="0" i="0" u="none" strike="noStrike" cap="none" normalizeH="0" baseline="0" dirty="0" smtClean="0">
                <a:ln>
                  <a:noFill/>
                </a:ln>
                <a:solidFill>
                  <a:schemeClr val="tx1"/>
                </a:solidFill>
                <a:effectLst/>
                <a:latin typeface="Arial" pitchFamily="34" charset="0"/>
                <a:ea typeface="Times New Roman" pitchFamily="18" charset="0"/>
              </a:rPr>
            </a:br>
            <a:r>
              <a:rPr kumimoji="0" lang="it-IT" sz="2400" b="0" i="0" u="none" strike="noStrike" cap="none" normalizeH="0" baseline="0" dirty="0" smtClean="0">
                <a:ln>
                  <a:noFill/>
                </a:ln>
                <a:solidFill>
                  <a:schemeClr val="tx1"/>
                </a:solidFill>
                <a:effectLst/>
                <a:latin typeface="Arial" pitchFamily="34" charset="0"/>
                <a:ea typeface="Times New Roman" pitchFamily="18" charset="0"/>
              </a:rPr>
              <a:t>i limiti di ogni percezione umana,</a:t>
            </a:r>
            <a:br>
              <a:rPr kumimoji="0" lang="it-IT" sz="2400" b="0" i="0" u="none" strike="noStrike" cap="none" normalizeH="0" baseline="0" dirty="0" smtClean="0">
                <a:ln>
                  <a:noFill/>
                </a:ln>
                <a:solidFill>
                  <a:schemeClr val="tx1"/>
                </a:solidFill>
                <a:effectLst/>
                <a:latin typeface="Arial" pitchFamily="34" charset="0"/>
                <a:ea typeface="Times New Roman" pitchFamily="18" charset="0"/>
              </a:rPr>
            </a:br>
            <a:r>
              <a:rPr kumimoji="0" lang="it-IT" sz="2400" b="0" i="0" u="none" strike="noStrike" cap="none" normalizeH="0" baseline="0" dirty="0" smtClean="0">
                <a:ln>
                  <a:noFill/>
                </a:ln>
                <a:solidFill>
                  <a:schemeClr val="tx1"/>
                </a:solidFill>
                <a:effectLst/>
                <a:latin typeface="Arial" pitchFamily="34" charset="0"/>
                <a:ea typeface="Times New Roman" pitchFamily="18" charset="0"/>
              </a:rPr>
              <a:t>e molti sono i testimoni del sangue versato.</a:t>
            </a:r>
            <a:br>
              <a:rPr kumimoji="0" lang="it-IT" sz="2400" b="0" i="0" u="none" strike="noStrike" cap="none" normalizeH="0" baseline="0" dirty="0" smtClean="0">
                <a:ln>
                  <a:noFill/>
                </a:ln>
                <a:solidFill>
                  <a:schemeClr val="tx1"/>
                </a:solidFill>
                <a:effectLst/>
                <a:latin typeface="Arial" pitchFamily="34" charset="0"/>
                <a:ea typeface="Times New Roman" pitchFamily="18" charset="0"/>
              </a:rPr>
            </a:br>
            <a:r>
              <a:rPr kumimoji="0" lang="it-IT" sz="2400" b="0" i="0" u="none" strike="noStrike" cap="none" normalizeH="0" baseline="0" dirty="0" smtClean="0">
                <a:ln>
                  <a:noFill/>
                </a:ln>
                <a:solidFill>
                  <a:schemeClr val="tx1"/>
                </a:solidFill>
                <a:effectLst/>
                <a:latin typeface="Arial" pitchFamily="34" charset="0"/>
                <a:ea typeface="Times New Roman" pitchFamily="18" charset="0"/>
              </a:rPr>
              <a:t>Per questo, o Dio,</a:t>
            </a:r>
            <a:br>
              <a:rPr kumimoji="0" lang="it-IT" sz="2400" b="0" i="0" u="none" strike="noStrike" cap="none" normalizeH="0" baseline="0" dirty="0" smtClean="0">
                <a:ln>
                  <a:noFill/>
                </a:ln>
                <a:solidFill>
                  <a:schemeClr val="tx1"/>
                </a:solidFill>
                <a:effectLst/>
                <a:latin typeface="Arial" pitchFamily="34" charset="0"/>
                <a:ea typeface="Times New Roman" pitchFamily="18" charset="0"/>
              </a:rPr>
            </a:br>
            <a:r>
              <a:rPr kumimoji="0" lang="it-IT" sz="2400" b="0" i="0" u="none" strike="noStrike" cap="none" normalizeH="0" baseline="0" dirty="0" smtClean="0">
                <a:ln>
                  <a:noFill/>
                </a:ln>
                <a:solidFill>
                  <a:schemeClr val="tx1"/>
                </a:solidFill>
                <a:effectLst/>
                <a:latin typeface="Arial" pitchFamily="34" charset="0"/>
                <a:ea typeface="Times New Roman" pitchFamily="18" charset="0"/>
              </a:rPr>
              <a:t>non pesare con la bilancia della giustizia</a:t>
            </a:r>
            <a:br>
              <a:rPr kumimoji="0" lang="it-IT" sz="2400" b="0" i="0" u="none" strike="noStrike" cap="none" normalizeH="0" baseline="0" dirty="0" smtClean="0">
                <a:ln>
                  <a:noFill/>
                </a:ln>
                <a:solidFill>
                  <a:schemeClr val="tx1"/>
                </a:solidFill>
                <a:effectLst/>
                <a:latin typeface="Arial" pitchFamily="34" charset="0"/>
                <a:ea typeface="Times New Roman" pitchFamily="18" charset="0"/>
              </a:rPr>
            </a:br>
            <a:r>
              <a:rPr kumimoji="0" lang="it-IT" sz="2400" b="0" i="0" u="none" strike="noStrike" cap="none" normalizeH="0" baseline="0" dirty="0" smtClean="0">
                <a:ln>
                  <a:noFill/>
                </a:ln>
                <a:solidFill>
                  <a:schemeClr val="tx1"/>
                </a:solidFill>
                <a:effectLst/>
                <a:latin typeface="Arial" pitchFamily="34" charset="0"/>
                <a:ea typeface="Times New Roman" pitchFamily="18" charset="0"/>
              </a:rPr>
              <a:t>gli orribili delitti dei carnefici,</a:t>
            </a:r>
            <a:br>
              <a:rPr kumimoji="0" lang="it-IT" sz="2400" b="0" i="0" u="none" strike="noStrike" cap="none" normalizeH="0" baseline="0" dirty="0" smtClean="0">
                <a:ln>
                  <a:noFill/>
                </a:ln>
                <a:solidFill>
                  <a:schemeClr val="tx1"/>
                </a:solidFill>
                <a:effectLst/>
                <a:latin typeface="Arial" pitchFamily="34" charset="0"/>
                <a:ea typeface="Times New Roman" pitchFamily="18" charset="0"/>
              </a:rPr>
            </a:br>
            <a:r>
              <a:rPr kumimoji="0" lang="it-IT" sz="2400" b="0" i="0" u="none" strike="noStrike" cap="none" normalizeH="0" baseline="0" dirty="0" smtClean="0">
                <a:ln>
                  <a:noFill/>
                </a:ln>
                <a:solidFill>
                  <a:schemeClr val="tx1"/>
                </a:solidFill>
                <a:effectLst/>
                <a:latin typeface="Arial" pitchFamily="34" charset="0"/>
                <a:ea typeface="Times New Roman" pitchFamily="18" charset="0"/>
              </a:rPr>
              <a:t>di cui è giusto ti rendano conto,</a:t>
            </a:r>
            <a:br>
              <a:rPr kumimoji="0" lang="it-IT" sz="2400" b="0" i="0" u="none" strike="noStrike" cap="none" normalizeH="0" baseline="0" dirty="0" smtClean="0">
                <a:ln>
                  <a:noFill/>
                </a:ln>
                <a:solidFill>
                  <a:schemeClr val="tx1"/>
                </a:solidFill>
                <a:effectLst/>
                <a:latin typeface="Arial" pitchFamily="34" charset="0"/>
                <a:ea typeface="Times New Roman" pitchFamily="18" charset="0"/>
              </a:rPr>
            </a:br>
            <a:r>
              <a:rPr kumimoji="0" lang="it-IT" sz="2400" b="0" i="0" u="none" strike="noStrike" cap="none" normalizeH="0" baseline="0" dirty="0" smtClean="0">
                <a:ln>
                  <a:noFill/>
                </a:ln>
                <a:solidFill>
                  <a:schemeClr val="tx1"/>
                </a:solidFill>
                <a:effectLst/>
                <a:latin typeface="Arial" pitchFamily="34" charset="0"/>
                <a:ea typeface="Times New Roman" pitchFamily="18" charset="0"/>
              </a:rPr>
              <a:t>ma fa che le cose possano andare in altro modo.</a:t>
            </a:r>
            <a:br>
              <a:rPr kumimoji="0" lang="it-IT" sz="2400" b="0" i="0" u="none" strike="noStrike" cap="none" normalizeH="0" baseline="0" dirty="0" smtClean="0">
                <a:ln>
                  <a:noFill/>
                </a:ln>
                <a:solidFill>
                  <a:schemeClr val="tx1"/>
                </a:solidFill>
                <a:effectLst/>
                <a:latin typeface="Arial" pitchFamily="34" charset="0"/>
                <a:ea typeface="Times New Roman" pitchFamily="18" charset="0"/>
              </a:rPr>
            </a:br>
            <a:endParaRPr kumimoji="0" lang="it-IT" sz="2400" b="0" i="0" u="none" strike="noStrike" cap="none" normalizeH="0" baseline="0" dirty="0" smtClean="0">
              <a:ln>
                <a:noFill/>
              </a:ln>
              <a:solidFill>
                <a:schemeClr val="tx1"/>
              </a:solidFill>
              <a:effectLst/>
              <a:latin typeface="Arial" pitchFamily="34" charset="0"/>
              <a:ea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t-IT" sz="2400" b="0" i="0" u="none" strike="noStrike" cap="none" normalizeH="0" baseline="0" dirty="0" smtClean="0">
                <a:ln>
                  <a:noFill/>
                </a:ln>
                <a:solidFill>
                  <a:schemeClr val="tx1"/>
                </a:solidFill>
                <a:effectLst/>
                <a:latin typeface="Arial" pitchFamily="34" charset="0"/>
                <a:ea typeface="Times New Roman" pitchFamily="18" charset="0"/>
              </a:rPr>
              <a:t/>
            </a:r>
            <a:br>
              <a:rPr kumimoji="0" lang="it-IT" sz="2400" b="0" i="0" u="none" strike="noStrike" cap="none" normalizeH="0" baseline="0" dirty="0" smtClean="0">
                <a:ln>
                  <a:noFill/>
                </a:ln>
                <a:solidFill>
                  <a:schemeClr val="tx1"/>
                </a:solidFill>
                <a:effectLst/>
                <a:latin typeface="Arial" pitchFamily="34" charset="0"/>
                <a:ea typeface="Times New Roman" pitchFamily="18" charset="0"/>
              </a:rPr>
            </a:br>
            <a:endParaRPr kumimoji="0" lang="it-IT" sz="24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0" y="-1326148"/>
            <a:ext cx="9144000" cy="8494633"/>
          </a:xfrm>
          <a:prstGeom prst="rect">
            <a:avLst/>
          </a:prstGeom>
        </p:spPr>
        <p:txBody>
          <a:bodyPr wrap="square">
            <a:spAutoFit/>
          </a:bodyPr>
          <a:lstStyle/>
          <a:p>
            <a:endParaRPr lang="it-IT" dirty="0" smtClean="0">
              <a:latin typeface="Arial" pitchFamily="34" charset="0"/>
              <a:ea typeface="Times New Roman" pitchFamily="18" charset="0"/>
            </a:endParaRPr>
          </a:p>
          <a:p>
            <a:endParaRPr lang="it-IT" dirty="0" smtClean="0">
              <a:latin typeface="Arial" pitchFamily="34" charset="0"/>
              <a:ea typeface="Times New Roman" pitchFamily="18" charset="0"/>
            </a:endParaRPr>
          </a:p>
          <a:p>
            <a:endParaRPr lang="it-IT" dirty="0" smtClean="0">
              <a:latin typeface="Arial" pitchFamily="34" charset="0"/>
              <a:ea typeface="Times New Roman" pitchFamily="18" charset="0"/>
            </a:endParaRPr>
          </a:p>
          <a:p>
            <a:endParaRPr lang="it-IT" dirty="0" smtClean="0">
              <a:latin typeface="Arial" pitchFamily="34" charset="0"/>
              <a:ea typeface="Times New Roman" pitchFamily="18" charset="0"/>
            </a:endParaRPr>
          </a:p>
          <a:p>
            <a:endParaRPr lang="it-IT" dirty="0" smtClean="0">
              <a:latin typeface="Arial" pitchFamily="34" charset="0"/>
              <a:ea typeface="Times New Roman" pitchFamily="18" charset="0"/>
            </a:endParaRPr>
          </a:p>
          <a:p>
            <a:pPr algn="ctr"/>
            <a:r>
              <a:rPr lang="it-IT" sz="2400" dirty="0" smtClean="0">
                <a:latin typeface="Arial" pitchFamily="34" charset="0"/>
                <a:ea typeface="Times New Roman" pitchFamily="18" charset="0"/>
              </a:rPr>
              <a:t>A tutte le persone che hanno agito con malvagità,</a:t>
            </a:r>
            <a:br>
              <a:rPr lang="it-IT" sz="2400" dirty="0" smtClean="0">
                <a:latin typeface="Arial" pitchFamily="34" charset="0"/>
                <a:ea typeface="Times New Roman" pitchFamily="18" charset="0"/>
              </a:rPr>
            </a:br>
            <a:r>
              <a:rPr lang="it-IT" sz="2400" dirty="0" smtClean="0">
                <a:latin typeface="Arial" pitchFamily="34" charset="0"/>
                <a:ea typeface="Times New Roman" pitchFamily="18" charset="0"/>
              </a:rPr>
              <a:t>ai carnefici, delatori e traditori,</a:t>
            </a:r>
            <a:br>
              <a:rPr lang="it-IT" sz="2400" dirty="0" smtClean="0">
                <a:latin typeface="Arial" pitchFamily="34" charset="0"/>
                <a:ea typeface="Times New Roman" pitchFamily="18" charset="0"/>
              </a:rPr>
            </a:br>
            <a:r>
              <a:rPr lang="it-IT" sz="2400" dirty="0" smtClean="0">
                <a:latin typeface="Arial" pitchFamily="34" charset="0"/>
                <a:ea typeface="Times New Roman" pitchFamily="18" charset="0"/>
              </a:rPr>
              <a:t>metti piuttosto in conto</a:t>
            </a:r>
            <a:br>
              <a:rPr lang="it-IT" sz="2400" dirty="0" smtClean="0">
                <a:latin typeface="Arial" pitchFamily="34" charset="0"/>
                <a:ea typeface="Times New Roman" pitchFamily="18" charset="0"/>
              </a:rPr>
            </a:br>
            <a:r>
              <a:rPr lang="it-IT" sz="2400" dirty="0" smtClean="0">
                <a:latin typeface="Arial" pitchFamily="34" charset="0"/>
                <a:ea typeface="Times New Roman" pitchFamily="18" charset="0"/>
              </a:rPr>
              <a:t>tutto il coraggio e la forza d’animo degli altri,</a:t>
            </a:r>
            <a:br>
              <a:rPr lang="it-IT" sz="2400" dirty="0" smtClean="0">
                <a:latin typeface="Arial" pitchFamily="34" charset="0"/>
                <a:ea typeface="Times New Roman" pitchFamily="18" charset="0"/>
              </a:rPr>
            </a:br>
            <a:r>
              <a:rPr lang="it-IT" sz="2400" dirty="0" smtClean="0">
                <a:latin typeface="Arial" pitchFamily="34" charset="0"/>
                <a:ea typeface="Times New Roman" pitchFamily="18" charset="0"/>
              </a:rPr>
              <a:t>la rassegnazione, la profonda dignità,</a:t>
            </a:r>
            <a:br>
              <a:rPr lang="it-IT" sz="2400" dirty="0" smtClean="0">
                <a:latin typeface="Arial" pitchFamily="34" charset="0"/>
                <a:ea typeface="Times New Roman" pitchFamily="18" charset="0"/>
              </a:rPr>
            </a:br>
            <a:r>
              <a:rPr lang="it-IT" sz="2400" dirty="0" smtClean="0">
                <a:latin typeface="Arial" pitchFamily="34" charset="0"/>
                <a:ea typeface="Times New Roman" pitchFamily="18" charset="0"/>
              </a:rPr>
              <a:t>la pena silenziosa, la fatica,</a:t>
            </a:r>
            <a:br>
              <a:rPr lang="it-IT" sz="2400" dirty="0" smtClean="0">
                <a:latin typeface="Arial" pitchFamily="34" charset="0"/>
                <a:ea typeface="Times New Roman" pitchFamily="18" charset="0"/>
              </a:rPr>
            </a:br>
            <a:r>
              <a:rPr lang="it-IT" sz="2400" dirty="0" smtClean="0">
                <a:latin typeface="Arial" pitchFamily="34" charset="0"/>
                <a:ea typeface="Times New Roman" pitchFamily="18" charset="0"/>
              </a:rPr>
              <a:t>la speranza, mai venuta meno,</a:t>
            </a:r>
            <a:br>
              <a:rPr lang="it-IT" sz="2400" dirty="0" smtClean="0">
                <a:latin typeface="Arial" pitchFamily="34" charset="0"/>
                <a:ea typeface="Times New Roman" pitchFamily="18" charset="0"/>
              </a:rPr>
            </a:br>
            <a:r>
              <a:rPr lang="it-IT" sz="2400" dirty="0" smtClean="0">
                <a:latin typeface="Arial" pitchFamily="34" charset="0"/>
                <a:ea typeface="Times New Roman" pitchFamily="18" charset="0"/>
              </a:rPr>
              <a:t>il coraggioso sorriso che vinceva le lacrime,</a:t>
            </a:r>
            <a:br>
              <a:rPr lang="it-IT" sz="2400" dirty="0" smtClean="0">
                <a:latin typeface="Arial" pitchFamily="34" charset="0"/>
                <a:ea typeface="Times New Roman" pitchFamily="18" charset="0"/>
              </a:rPr>
            </a:br>
            <a:r>
              <a:rPr lang="it-IT" sz="2400" dirty="0" smtClean="0">
                <a:latin typeface="Arial" pitchFamily="34" charset="0"/>
                <a:ea typeface="Times New Roman" pitchFamily="18" charset="0"/>
              </a:rPr>
              <a:t>e tutto l’amore, il sacrificio, l’amore bruciante.</a:t>
            </a:r>
            <a:br>
              <a:rPr lang="it-IT" sz="2400" dirty="0" smtClean="0">
                <a:latin typeface="Arial" pitchFamily="34" charset="0"/>
                <a:ea typeface="Times New Roman" pitchFamily="18" charset="0"/>
              </a:rPr>
            </a:br>
            <a:r>
              <a:rPr lang="it-IT" sz="2400" dirty="0" smtClean="0">
                <a:latin typeface="Arial" pitchFamily="34" charset="0"/>
                <a:ea typeface="Times New Roman" pitchFamily="18" charset="0"/>
              </a:rPr>
              <a:t>Tutti i cuori segnati e torturati</a:t>
            </a:r>
            <a:br>
              <a:rPr lang="it-IT" sz="2400" dirty="0" smtClean="0">
                <a:latin typeface="Arial" pitchFamily="34" charset="0"/>
                <a:ea typeface="Times New Roman" pitchFamily="18" charset="0"/>
              </a:rPr>
            </a:br>
            <a:r>
              <a:rPr lang="it-IT" sz="2400" dirty="0" smtClean="0">
                <a:latin typeface="Arial" pitchFamily="34" charset="0"/>
                <a:ea typeface="Times New Roman" pitchFamily="18" charset="0"/>
              </a:rPr>
              <a:t>che resistettero forti, senza perdere fiducia</a:t>
            </a:r>
            <a:br>
              <a:rPr lang="it-IT" sz="2400" dirty="0" smtClean="0">
                <a:latin typeface="Arial" pitchFamily="34" charset="0"/>
                <a:ea typeface="Times New Roman" pitchFamily="18" charset="0"/>
              </a:rPr>
            </a:br>
            <a:r>
              <a:rPr lang="it-IT" sz="2400" dirty="0" smtClean="0">
                <a:latin typeface="Arial" pitchFamily="34" charset="0"/>
                <a:ea typeface="Times New Roman" pitchFamily="18" charset="0"/>
              </a:rPr>
              <a:t>di fronte alla morte e nella morte,</a:t>
            </a:r>
            <a:br>
              <a:rPr lang="it-IT" sz="2400" dirty="0" smtClean="0">
                <a:latin typeface="Arial" pitchFamily="34" charset="0"/>
                <a:ea typeface="Times New Roman" pitchFamily="18" charset="0"/>
              </a:rPr>
            </a:br>
            <a:r>
              <a:rPr lang="it-IT" sz="2400" dirty="0" smtClean="0">
                <a:latin typeface="Arial" pitchFamily="34" charset="0"/>
                <a:ea typeface="Times New Roman" pitchFamily="18" charset="0"/>
              </a:rPr>
              <a:t>nelle ore della più acuta debolezza.</a:t>
            </a:r>
            <a:br>
              <a:rPr lang="it-IT" sz="2400" dirty="0" smtClean="0">
                <a:latin typeface="Arial" pitchFamily="34" charset="0"/>
                <a:ea typeface="Times New Roman" pitchFamily="18" charset="0"/>
              </a:rPr>
            </a:br>
            <a:r>
              <a:rPr lang="it-IT" sz="2400" dirty="0" smtClean="0">
                <a:latin typeface="Arial" pitchFamily="34" charset="0"/>
                <a:ea typeface="Times New Roman" pitchFamily="18" charset="0"/>
              </a:rPr>
              <a:t>Fa’ che conti tutto questo, o Dio</a:t>
            </a:r>
            <a:br>
              <a:rPr lang="it-IT" sz="2400" dirty="0" smtClean="0">
                <a:latin typeface="Arial" pitchFamily="34" charset="0"/>
                <a:ea typeface="Times New Roman" pitchFamily="18" charset="0"/>
              </a:rPr>
            </a:br>
            <a:r>
              <a:rPr lang="it-IT" sz="2400" dirty="0" smtClean="0">
                <a:latin typeface="Arial" pitchFamily="34" charset="0"/>
                <a:ea typeface="Times New Roman" pitchFamily="18" charset="0"/>
              </a:rPr>
              <a:t>Come prezzo di riscatto</a:t>
            </a:r>
            <a:br>
              <a:rPr lang="it-IT" sz="2400" dirty="0" smtClean="0">
                <a:latin typeface="Arial" pitchFamily="34" charset="0"/>
                <a:ea typeface="Times New Roman" pitchFamily="18" charset="0"/>
              </a:rPr>
            </a:br>
            <a:r>
              <a:rPr lang="it-IT" sz="2400" dirty="0" smtClean="0">
                <a:latin typeface="Arial" pitchFamily="34" charset="0"/>
                <a:ea typeface="Times New Roman" pitchFamily="18" charset="0"/>
              </a:rPr>
              <a:t>per il perdono della colpa,</a:t>
            </a:r>
            <a:br>
              <a:rPr lang="it-IT" sz="2400" dirty="0" smtClean="0">
                <a:latin typeface="Arial" pitchFamily="34" charset="0"/>
                <a:ea typeface="Times New Roman" pitchFamily="18" charset="0"/>
              </a:rPr>
            </a:br>
            <a:r>
              <a:rPr lang="it-IT" sz="2400" dirty="0" smtClean="0">
                <a:latin typeface="Arial" pitchFamily="34" charset="0"/>
                <a:ea typeface="Times New Roman" pitchFamily="18" charset="0"/>
              </a:rPr>
              <a:t>perché risorga la giustizia.</a:t>
            </a:r>
            <a:br>
              <a:rPr lang="it-IT" sz="2400" dirty="0" smtClean="0">
                <a:latin typeface="Arial" pitchFamily="34" charset="0"/>
                <a:ea typeface="Times New Roman" pitchFamily="18" charset="0"/>
              </a:rPr>
            </a:br>
            <a:r>
              <a:rPr lang="it-IT" sz="2400" dirty="0" smtClean="0">
                <a:latin typeface="Arial" pitchFamily="34" charset="0"/>
                <a:ea typeface="Times New Roman" pitchFamily="18" charset="0"/>
              </a:rPr>
              <a:t>Conti tutto il bene, non il male.</a:t>
            </a:r>
            <a:br>
              <a:rPr lang="it-IT" sz="2400" dirty="0" smtClean="0">
                <a:latin typeface="Arial" pitchFamily="34" charset="0"/>
                <a:ea typeface="Times New Roman" pitchFamily="18" charset="0"/>
              </a:rPr>
            </a:br>
            <a:endParaRPr lang="it-IT" sz="2400"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1214414" y="1142984"/>
            <a:ext cx="4857784" cy="253916"/>
          </a:xfrm>
          <a:prstGeom prst="rect">
            <a:avLst/>
          </a:prstGeom>
          <a:noFill/>
        </p:spPr>
        <p:txBody>
          <a:bodyPr wrap="square" rtlCol="0">
            <a:spAutoFit/>
          </a:bodyPr>
          <a:lstStyle/>
          <a:p>
            <a:endParaRPr lang="it-IT" sz="1050" dirty="0"/>
          </a:p>
        </p:txBody>
      </p:sp>
      <p:sp>
        <p:nvSpPr>
          <p:cNvPr id="7" name="CasellaDiTesto 6"/>
          <p:cNvSpPr txBox="1"/>
          <p:nvPr/>
        </p:nvSpPr>
        <p:spPr>
          <a:xfrm>
            <a:off x="1071538" y="714356"/>
            <a:ext cx="6286544" cy="707886"/>
          </a:xfrm>
          <a:prstGeom prst="rect">
            <a:avLst/>
          </a:prstGeom>
          <a:noFill/>
        </p:spPr>
        <p:txBody>
          <a:bodyPr wrap="square" rtlCol="0">
            <a:spAutoFit/>
          </a:bodyPr>
          <a:lstStyle/>
          <a:p>
            <a:pPr lvl="0" algn="ctr"/>
            <a:r>
              <a:rPr lang="it-IT" sz="4000" dirty="0" smtClean="0">
                <a:solidFill>
                  <a:srgbClr val="FF0000"/>
                </a:solidFill>
              </a:rPr>
              <a:t>CHI E’ GIONA?</a:t>
            </a:r>
            <a:endParaRPr lang="it-IT" sz="4000" dirty="0">
              <a:solidFill>
                <a:srgbClr val="FF0000"/>
              </a:solidFill>
            </a:endParaRPr>
          </a:p>
        </p:txBody>
      </p:sp>
      <p:sp>
        <p:nvSpPr>
          <p:cNvPr id="10" name="Rettangolo 9"/>
          <p:cNvSpPr/>
          <p:nvPr/>
        </p:nvSpPr>
        <p:spPr>
          <a:xfrm>
            <a:off x="285720" y="1714488"/>
            <a:ext cx="8429684" cy="4401205"/>
          </a:xfrm>
          <a:prstGeom prst="rect">
            <a:avLst/>
          </a:prstGeom>
        </p:spPr>
        <p:txBody>
          <a:bodyPr wrap="square">
            <a:spAutoFit/>
          </a:bodyPr>
          <a:lstStyle/>
          <a:p>
            <a:r>
              <a:rPr lang="it-IT" sz="2000" dirty="0" err="1" smtClean="0"/>
              <a:t>Giona</a:t>
            </a:r>
            <a:r>
              <a:rPr lang="it-IT" sz="2000" dirty="0" smtClean="0"/>
              <a:t> è chiamato da Dio a predicare la “penitenza” nella città di </a:t>
            </a:r>
            <a:r>
              <a:rPr lang="it-IT" sz="2000" dirty="0" err="1" smtClean="0"/>
              <a:t>Ninive</a:t>
            </a:r>
            <a:r>
              <a:rPr lang="it-IT" sz="2000" dirty="0" smtClean="0"/>
              <a:t>. Questa immensa città “</a:t>
            </a:r>
            <a:r>
              <a:rPr lang="it-IT" sz="2000" i="1" dirty="0" smtClean="0"/>
              <a:t>lunga tre giorni di cammino”</a:t>
            </a:r>
            <a:r>
              <a:rPr lang="it-IT" sz="2000" dirty="0" smtClean="0"/>
              <a:t>(3,3) è la capitale del regno assiro, e nella Bibbia è considerata (</a:t>
            </a:r>
            <a:r>
              <a:rPr lang="it-IT" sz="2000" dirty="0" err="1" smtClean="0"/>
              <a:t>Nm</a:t>
            </a:r>
            <a:r>
              <a:rPr lang="it-IT" sz="2000" dirty="0" smtClean="0"/>
              <a:t> 3,7; </a:t>
            </a:r>
            <a:r>
              <a:rPr lang="it-IT" sz="2000" dirty="0" err="1" smtClean="0"/>
              <a:t>Sof</a:t>
            </a:r>
            <a:r>
              <a:rPr lang="it-IT" sz="2000" dirty="0" smtClean="0"/>
              <a:t> 2,13), città crudele e nemica acerrima del popolo d’Israele. </a:t>
            </a:r>
          </a:p>
          <a:p>
            <a:endParaRPr lang="it-IT" sz="2000" dirty="0" smtClean="0"/>
          </a:p>
          <a:p>
            <a:r>
              <a:rPr lang="it-IT" sz="2000" dirty="0" smtClean="0"/>
              <a:t>Il compito che Dio affida a </a:t>
            </a:r>
            <a:r>
              <a:rPr lang="it-IT" sz="2000" dirty="0" err="1" smtClean="0"/>
              <a:t>Giona</a:t>
            </a:r>
            <a:r>
              <a:rPr lang="it-IT" sz="2000" dirty="0" smtClean="0"/>
              <a:t> non va assolutamente a genio al nostro protagonista: così lo vediamo imbarcarsi non verso la meta indicata ma esattamente in una linea di crociera che lo porta nella direzione opposta: la sua meta è addirittura la città di </a:t>
            </a:r>
            <a:r>
              <a:rPr lang="it-IT" sz="2000" dirty="0" err="1" smtClean="0"/>
              <a:t>Tarsis</a:t>
            </a:r>
            <a:r>
              <a:rPr lang="it-IT" sz="2000" dirty="0" smtClean="0"/>
              <a:t> che si trova in Spagna (1,1-3) ovvero il più lontano possibile da </a:t>
            </a:r>
            <a:r>
              <a:rPr lang="it-IT" sz="2000" dirty="0" err="1" smtClean="0"/>
              <a:t>Ninive</a:t>
            </a:r>
            <a:r>
              <a:rPr lang="it-IT" sz="2000" dirty="0" smtClean="0"/>
              <a:t>! </a:t>
            </a:r>
          </a:p>
          <a:p>
            <a:endParaRPr lang="it-IT" sz="2000" dirty="0" smtClean="0"/>
          </a:p>
          <a:p>
            <a:r>
              <a:rPr lang="it-IT" sz="2000" dirty="0" err="1" smtClean="0"/>
              <a:t>Giona</a:t>
            </a:r>
            <a:r>
              <a:rPr lang="it-IT" sz="2000" dirty="0" smtClean="0"/>
              <a:t> vuole scansare ad ogni costo l’incarico affidatogli che gli suscita da un lato timore e da un altro disapprovazione: da quando ora si deve predicare al nemico? </a:t>
            </a:r>
            <a:endParaRPr lang="it-IT" sz="2000" dirty="0"/>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0" y="0"/>
            <a:ext cx="9144000" cy="8956298"/>
          </a:xfrm>
          <a:prstGeom prst="rect">
            <a:avLst/>
          </a:prstGeom>
        </p:spPr>
        <p:txBody>
          <a:bodyPr wrap="square">
            <a:spAutoFit/>
          </a:bodyPr>
          <a:lstStyle/>
          <a:p>
            <a:pPr algn="ctr"/>
            <a:endParaRPr lang="it-IT" dirty="0" smtClean="0">
              <a:latin typeface="Arial" pitchFamily="34" charset="0"/>
              <a:ea typeface="Times New Roman" pitchFamily="18" charset="0"/>
            </a:endParaRPr>
          </a:p>
          <a:p>
            <a:pPr algn="ctr"/>
            <a:endParaRPr lang="it-IT" dirty="0" smtClean="0">
              <a:latin typeface="Arial" pitchFamily="34" charset="0"/>
              <a:ea typeface="Times New Roman" pitchFamily="18" charset="0"/>
            </a:endParaRPr>
          </a:p>
          <a:p>
            <a:pPr algn="ctr"/>
            <a:endParaRPr lang="it-IT" dirty="0" smtClean="0">
              <a:latin typeface="Arial" pitchFamily="34" charset="0"/>
              <a:ea typeface="Times New Roman" pitchFamily="18" charset="0"/>
            </a:endParaRPr>
          </a:p>
          <a:p>
            <a:pPr algn="ctr"/>
            <a:endParaRPr lang="it-IT" dirty="0" smtClean="0">
              <a:latin typeface="Arial" pitchFamily="34" charset="0"/>
              <a:ea typeface="Times New Roman" pitchFamily="18" charset="0"/>
            </a:endParaRPr>
          </a:p>
          <a:p>
            <a:pPr algn="ctr"/>
            <a:r>
              <a:rPr lang="it-IT" sz="2400" dirty="0" smtClean="0">
                <a:latin typeface="Arial" pitchFamily="34" charset="0"/>
                <a:ea typeface="Times New Roman" pitchFamily="18" charset="0"/>
              </a:rPr>
              <a:t>E ricordando i nostri nemici</a:t>
            </a:r>
            <a:br>
              <a:rPr lang="it-IT" sz="2400" dirty="0" smtClean="0">
                <a:latin typeface="Arial" pitchFamily="34" charset="0"/>
                <a:ea typeface="Times New Roman" pitchFamily="18" charset="0"/>
              </a:rPr>
            </a:br>
            <a:r>
              <a:rPr lang="it-IT" sz="2400" dirty="0" smtClean="0">
                <a:latin typeface="Arial" pitchFamily="34" charset="0"/>
                <a:ea typeface="Times New Roman" pitchFamily="18" charset="0"/>
              </a:rPr>
              <a:t>non parleremo più di sacrificio,</a:t>
            </a:r>
            <a:br>
              <a:rPr lang="it-IT" sz="2400" dirty="0" smtClean="0">
                <a:latin typeface="Arial" pitchFamily="34" charset="0"/>
                <a:ea typeface="Times New Roman" pitchFamily="18" charset="0"/>
              </a:rPr>
            </a:br>
            <a:r>
              <a:rPr lang="it-IT" sz="2400" dirty="0" smtClean="0">
                <a:latin typeface="Arial" pitchFamily="34" charset="0"/>
                <a:ea typeface="Times New Roman" pitchFamily="18" charset="0"/>
              </a:rPr>
              <a:t>non saremo l’incubo e l’orrore degli spiriti,</a:t>
            </a:r>
            <a:br>
              <a:rPr lang="it-IT" sz="2400" dirty="0" smtClean="0">
                <a:latin typeface="Arial" pitchFamily="34" charset="0"/>
                <a:ea typeface="Times New Roman" pitchFamily="18" charset="0"/>
              </a:rPr>
            </a:br>
            <a:r>
              <a:rPr lang="it-IT" sz="2400" dirty="0" smtClean="0">
                <a:latin typeface="Arial" pitchFamily="34" charset="0"/>
                <a:ea typeface="Times New Roman" pitchFamily="18" charset="0"/>
              </a:rPr>
              <a:t>ma verremo in loro aiuto</a:t>
            </a:r>
            <a:br>
              <a:rPr lang="it-IT" sz="2400" dirty="0" smtClean="0">
                <a:latin typeface="Arial" pitchFamily="34" charset="0"/>
                <a:ea typeface="Times New Roman" pitchFamily="18" charset="0"/>
              </a:rPr>
            </a:br>
            <a:r>
              <a:rPr lang="it-IT" sz="2400" dirty="0" smtClean="0">
                <a:latin typeface="Arial" pitchFamily="34" charset="0"/>
                <a:ea typeface="Times New Roman" pitchFamily="18" charset="0"/>
              </a:rPr>
              <a:t>perché possano abbandonare il razzismo. </a:t>
            </a:r>
          </a:p>
          <a:p>
            <a:pPr algn="ctr"/>
            <a:r>
              <a:rPr lang="it-IT" sz="2400" dirty="0" smtClean="0">
                <a:latin typeface="Arial" pitchFamily="34" charset="0"/>
                <a:ea typeface="Times New Roman" pitchFamily="18" charset="0"/>
              </a:rPr>
              <a:t>Solo questo chiederemo loro</a:t>
            </a:r>
            <a:br>
              <a:rPr lang="it-IT" sz="2400" dirty="0" smtClean="0">
                <a:latin typeface="Arial" pitchFamily="34" charset="0"/>
                <a:ea typeface="Times New Roman" pitchFamily="18" charset="0"/>
              </a:rPr>
            </a:br>
            <a:r>
              <a:rPr lang="it-IT" sz="2400" dirty="0" smtClean="0">
                <a:latin typeface="Arial" pitchFamily="34" charset="0"/>
                <a:ea typeface="Times New Roman" pitchFamily="18" charset="0"/>
              </a:rPr>
              <a:t>quando tutto sarà finito, un giorno,</a:t>
            </a:r>
            <a:br>
              <a:rPr lang="it-IT" sz="2400" dirty="0" smtClean="0">
                <a:latin typeface="Arial" pitchFamily="34" charset="0"/>
                <a:ea typeface="Times New Roman" pitchFamily="18" charset="0"/>
              </a:rPr>
            </a:br>
            <a:r>
              <a:rPr lang="it-IT" sz="2400" dirty="0" smtClean="0">
                <a:latin typeface="Arial" pitchFamily="34" charset="0"/>
                <a:ea typeface="Times New Roman" pitchFamily="18" charset="0"/>
              </a:rPr>
              <a:t>di poter vivere come persone fra persone.</a:t>
            </a:r>
            <a:br>
              <a:rPr lang="it-IT" sz="2400" dirty="0" smtClean="0">
                <a:latin typeface="Arial" pitchFamily="34" charset="0"/>
                <a:ea typeface="Times New Roman" pitchFamily="18" charset="0"/>
              </a:rPr>
            </a:br>
            <a:r>
              <a:rPr lang="it-IT" sz="2400" dirty="0" smtClean="0">
                <a:latin typeface="Arial" pitchFamily="34" charset="0"/>
                <a:ea typeface="Times New Roman" pitchFamily="18" charset="0"/>
              </a:rPr>
              <a:t>Torni la pace su questa povera terra,</a:t>
            </a:r>
            <a:br>
              <a:rPr lang="it-IT" sz="2400" dirty="0" smtClean="0">
                <a:latin typeface="Arial" pitchFamily="34" charset="0"/>
                <a:ea typeface="Times New Roman" pitchFamily="18" charset="0"/>
              </a:rPr>
            </a:br>
            <a:r>
              <a:rPr lang="it-IT" sz="2400" dirty="0" smtClean="0">
                <a:latin typeface="Arial" pitchFamily="34" charset="0"/>
                <a:ea typeface="Times New Roman" pitchFamily="18" charset="0"/>
              </a:rPr>
              <a:t>su ogni persona di buona volontà,</a:t>
            </a:r>
            <a:br>
              <a:rPr lang="it-IT" sz="2400" dirty="0" smtClean="0">
                <a:latin typeface="Arial" pitchFamily="34" charset="0"/>
                <a:ea typeface="Times New Roman" pitchFamily="18" charset="0"/>
              </a:rPr>
            </a:br>
            <a:r>
              <a:rPr lang="it-IT" sz="2400" dirty="0" smtClean="0">
                <a:latin typeface="Arial" pitchFamily="34" charset="0"/>
                <a:ea typeface="Times New Roman" pitchFamily="18" charset="0"/>
              </a:rPr>
              <a:t>la pace si estenda a tutti, senza distinzione.</a:t>
            </a:r>
          </a:p>
          <a:p>
            <a:pPr algn="ctr"/>
            <a:endParaRPr lang="it-IT" sz="2400" dirty="0" smtClean="0">
              <a:latin typeface="Arial" pitchFamily="34" charset="0"/>
            </a:endParaRPr>
          </a:p>
          <a:p>
            <a:pPr algn="ctr"/>
            <a:endParaRPr lang="it-IT" dirty="0" smtClean="0">
              <a:latin typeface="Arial" pitchFamily="34" charset="0"/>
            </a:endParaRPr>
          </a:p>
          <a:p>
            <a:pPr algn="ctr"/>
            <a:endParaRPr lang="it-IT" dirty="0" smtClean="0">
              <a:latin typeface="Arial" pitchFamily="34" charset="0"/>
            </a:endParaRPr>
          </a:p>
          <a:p>
            <a:pPr algn="ctr"/>
            <a:endParaRPr lang="it-IT" dirty="0" smtClean="0">
              <a:latin typeface="Arial" pitchFamily="34" charset="0"/>
            </a:endParaRPr>
          </a:p>
          <a:p>
            <a:pPr algn="ctr"/>
            <a:endParaRPr lang="it-IT" dirty="0" smtClean="0">
              <a:latin typeface="Arial" pitchFamily="34" charset="0"/>
            </a:endParaRPr>
          </a:p>
          <a:p>
            <a:pPr algn="ctr"/>
            <a:endParaRPr lang="it-IT" dirty="0" smtClean="0">
              <a:latin typeface="Arial" pitchFamily="34" charset="0"/>
            </a:endParaRPr>
          </a:p>
          <a:p>
            <a:pPr algn="ctr"/>
            <a:endParaRPr lang="it-IT" dirty="0" smtClean="0">
              <a:latin typeface="Arial" pitchFamily="34" charset="0"/>
            </a:endParaRPr>
          </a:p>
          <a:p>
            <a:pPr algn="ctr"/>
            <a:endParaRPr lang="it-IT" dirty="0" smtClean="0">
              <a:latin typeface="Arial" pitchFamily="34" charset="0"/>
            </a:endParaRPr>
          </a:p>
          <a:p>
            <a:pPr algn="ctr"/>
            <a:endParaRPr lang="it-IT" dirty="0" smtClean="0">
              <a:latin typeface="Arial" pitchFamily="34" charset="0"/>
            </a:endParaRPr>
          </a:p>
          <a:p>
            <a:pPr algn="ctr"/>
            <a:endParaRPr lang="it-IT" dirty="0" smtClean="0">
              <a:latin typeface="Arial" pitchFamily="34" charset="0"/>
            </a:endParaRPr>
          </a:p>
          <a:p>
            <a:pPr algn="ctr"/>
            <a:endParaRPr lang="it-IT" dirty="0" smtClean="0">
              <a:latin typeface="Arial" pitchFamily="34" charset="0"/>
            </a:endParaRPr>
          </a:p>
          <a:p>
            <a:pPr algn="ctr"/>
            <a:endParaRPr lang="it-IT" dirty="0" smtClean="0">
              <a:latin typeface="Arial" pitchFamily="34" charset="0"/>
            </a:endParaRPr>
          </a:p>
          <a:p>
            <a:pPr algn="ctr"/>
            <a:endParaRPr lang="it-IT"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642910" y="500042"/>
            <a:ext cx="3429024" cy="707886"/>
          </a:xfrm>
          <a:prstGeom prst="rect">
            <a:avLst/>
          </a:prstGeom>
          <a:noFill/>
        </p:spPr>
        <p:txBody>
          <a:bodyPr wrap="square" rtlCol="0">
            <a:spAutoFit/>
          </a:bodyPr>
          <a:lstStyle/>
          <a:p>
            <a:pPr algn="ctr"/>
            <a:r>
              <a:rPr lang="it-IT" sz="4000" dirty="0" smtClean="0">
                <a:solidFill>
                  <a:srgbClr val="FF0000"/>
                </a:solidFill>
              </a:rPr>
              <a:t>Gli altri profeti</a:t>
            </a:r>
            <a:endParaRPr lang="it-IT" sz="4000" dirty="0">
              <a:solidFill>
                <a:srgbClr val="FF0000"/>
              </a:solidFill>
            </a:endParaRPr>
          </a:p>
        </p:txBody>
      </p:sp>
      <p:sp>
        <p:nvSpPr>
          <p:cNvPr id="4" name="CasellaDiTesto 3"/>
          <p:cNvSpPr txBox="1"/>
          <p:nvPr/>
        </p:nvSpPr>
        <p:spPr>
          <a:xfrm>
            <a:off x="214282" y="1428736"/>
            <a:ext cx="4214842" cy="3785652"/>
          </a:xfrm>
          <a:prstGeom prst="rect">
            <a:avLst/>
          </a:prstGeom>
          <a:noFill/>
        </p:spPr>
        <p:txBody>
          <a:bodyPr wrap="square" rtlCol="0">
            <a:spAutoFit/>
          </a:bodyPr>
          <a:lstStyle/>
          <a:p>
            <a:r>
              <a:rPr lang="it-IT" sz="2000" dirty="0" smtClean="0"/>
              <a:t>Nell’ Antico Testamento  si ricorda di scene in cui il profeta è respinto dal re:</a:t>
            </a:r>
          </a:p>
          <a:p>
            <a:endParaRPr lang="it-IT" sz="2000" dirty="0" smtClean="0"/>
          </a:p>
          <a:p>
            <a:pPr>
              <a:buFont typeface="Arial" pitchFamily="34" charset="0"/>
              <a:buChar char="•"/>
            </a:pPr>
            <a:r>
              <a:rPr lang="it-IT" sz="2000" dirty="0" smtClean="0"/>
              <a:t> Mosè davanti al Faraone, </a:t>
            </a:r>
          </a:p>
          <a:p>
            <a:pPr>
              <a:buFont typeface="Arial" pitchFamily="34" charset="0"/>
              <a:buChar char="•"/>
            </a:pPr>
            <a:r>
              <a:rPr lang="it-IT" sz="2000" dirty="0" err="1" smtClean="0"/>
              <a:t>Michea</a:t>
            </a:r>
            <a:r>
              <a:rPr lang="it-IT" sz="2000" dirty="0" smtClean="0"/>
              <a:t> davanti al re </a:t>
            </a:r>
            <a:r>
              <a:rPr lang="it-IT" sz="2000" dirty="0" err="1" smtClean="0"/>
              <a:t>Acab</a:t>
            </a:r>
            <a:r>
              <a:rPr lang="it-IT" sz="2000" dirty="0" smtClean="0"/>
              <a:t>, </a:t>
            </a:r>
          </a:p>
          <a:p>
            <a:pPr>
              <a:buFont typeface="Arial" pitchFamily="34" charset="0"/>
              <a:buChar char="•"/>
            </a:pPr>
            <a:r>
              <a:rPr lang="it-IT" sz="2000" dirty="0" smtClean="0"/>
              <a:t>Isaia davanti a </a:t>
            </a:r>
            <a:r>
              <a:rPr lang="it-IT" sz="2000" dirty="0" err="1" smtClean="0"/>
              <a:t>Manasse</a:t>
            </a:r>
            <a:r>
              <a:rPr lang="it-IT" sz="2000" dirty="0" smtClean="0"/>
              <a:t>,</a:t>
            </a:r>
          </a:p>
          <a:p>
            <a:pPr>
              <a:buFont typeface="Arial" pitchFamily="34" charset="0"/>
              <a:buChar char="•"/>
            </a:pPr>
            <a:r>
              <a:rPr lang="it-IT" sz="2000" dirty="0" smtClean="0"/>
              <a:t> Geremia davanti a </a:t>
            </a:r>
            <a:r>
              <a:rPr lang="it-IT" sz="2000" dirty="0" err="1" smtClean="0"/>
              <a:t>Sedecia</a:t>
            </a:r>
            <a:r>
              <a:rPr lang="it-IT" sz="2000" dirty="0" smtClean="0"/>
              <a:t>.</a:t>
            </a:r>
          </a:p>
          <a:p>
            <a:endParaRPr lang="it-IT" sz="2000" dirty="0" smtClean="0"/>
          </a:p>
          <a:p>
            <a:pPr>
              <a:buFontTx/>
              <a:buChar char="-"/>
            </a:pPr>
            <a:r>
              <a:rPr lang="it-IT" sz="2000" dirty="0" smtClean="0"/>
              <a:t>Ogni volta la parola è trasmessa con        passione, </a:t>
            </a:r>
          </a:p>
          <a:p>
            <a:pPr>
              <a:buFontTx/>
              <a:buChar char="-"/>
            </a:pPr>
            <a:r>
              <a:rPr lang="it-IT" sz="2000" dirty="0" smtClean="0"/>
              <a:t> il suo messaggio è rifiutato, </a:t>
            </a:r>
          </a:p>
          <a:p>
            <a:pPr>
              <a:buFontTx/>
              <a:buChar char="-"/>
            </a:pPr>
            <a:r>
              <a:rPr lang="it-IT" sz="2000" dirty="0" smtClean="0"/>
              <a:t> la punizione annunciata sopraggiunge</a:t>
            </a:r>
            <a:endParaRPr lang="it-IT" sz="2000" dirty="0"/>
          </a:p>
        </p:txBody>
      </p:sp>
      <p:pic>
        <p:nvPicPr>
          <p:cNvPr id="1026" name="Picture 2" descr="http://4.bp.blogspot.com/-cnV2YDz1t4Q/UGhRR0o1PzI/AAAAAAAAA2I/He5u_bsGcVM/s1600/22.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714876" y="571480"/>
            <a:ext cx="4261215" cy="2428893"/>
          </a:xfrm>
          <a:prstGeom prst="rect">
            <a:avLst/>
          </a:prstGeom>
          <a:noFill/>
        </p:spPr>
      </p:pic>
      <p:pic>
        <p:nvPicPr>
          <p:cNvPr id="1028" name="Picture 4" descr="http://www.fermaz.it/img_barocco%20olandese/33-2.jpg"/>
          <p:cNvPicPr>
            <a:picLocks noChangeAspect="1" noChangeArrowheads="1"/>
          </p:cNvPicPr>
          <p:nvPr/>
        </p:nvPicPr>
        <p:blipFill>
          <a:blip r:embed="rId3" cstate="print"/>
          <a:srcRect/>
          <a:stretch>
            <a:fillRect/>
          </a:stretch>
        </p:blipFill>
        <p:spPr bwMode="auto">
          <a:xfrm>
            <a:off x="4929190" y="1714488"/>
            <a:ext cx="3810000" cy="2590800"/>
          </a:xfrm>
          <a:prstGeom prst="rect">
            <a:avLst/>
          </a:prstGeom>
          <a:noFill/>
        </p:spPr>
      </p:pic>
      <p:pic>
        <p:nvPicPr>
          <p:cNvPr id="1030" name="Picture 6" descr="http://www.conmaria.it/atti/atti8.jpg"/>
          <p:cNvPicPr>
            <a:picLocks noChangeAspect="1" noChangeArrowheads="1"/>
          </p:cNvPicPr>
          <p:nvPr/>
        </p:nvPicPr>
        <p:blipFill>
          <a:blip r:embed="rId4" cstate="print"/>
          <a:srcRect/>
          <a:stretch>
            <a:fillRect/>
          </a:stretch>
        </p:blipFill>
        <p:spPr bwMode="auto">
          <a:xfrm>
            <a:off x="5214942" y="2500306"/>
            <a:ext cx="3333750" cy="4152901"/>
          </a:xfrm>
          <a:prstGeom prst="rect">
            <a:avLst/>
          </a:prstGeom>
          <a:noFill/>
        </p:spPr>
      </p:pic>
      <p:pic>
        <p:nvPicPr>
          <p:cNvPr id="1032" name="Picture 8" descr="http://librodimormon.org/files/2012/07/Abinadi-e-No%C3%A81.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57752" y="3786190"/>
            <a:ext cx="4130705" cy="2927637"/>
          </a:xfrm>
          <a:prstGeom prst="rect">
            <a:avLst/>
          </a:prstGeom>
          <a:noFill/>
        </p:spPr>
      </p:pic>
      <p:sp>
        <p:nvSpPr>
          <p:cNvPr id="10" name="CasellaDiTesto 9"/>
          <p:cNvSpPr txBox="1"/>
          <p:nvPr/>
        </p:nvSpPr>
        <p:spPr>
          <a:xfrm>
            <a:off x="5072066" y="500042"/>
            <a:ext cx="3643338" cy="984885"/>
          </a:xfrm>
          <a:prstGeom prst="rect">
            <a:avLst/>
          </a:prstGeom>
          <a:noFill/>
        </p:spPr>
        <p:txBody>
          <a:bodyPr wrap="square" rtlCol="0">
            <a:spAutoFit/>
          </a:bodyPr>
          <a:lstStyle/>
          <a:p>
            <a:pPr lvl="0" algn="ctr"/>
            <a:r>
              <a:rPr lang="it-IT" sz="4000" dirty="0" smtClean="0">
                <a:solidFill>
                  <a:srgbClr val="FF0000"/>
                </a:solidFill>
              </a:rPr>
              <a:t>Il profeta </a:t>
            </a:r>
            <a:r>
              <a:rPr lang="it-IT" sz="4000" dirty="0" err="1" smtClean="0">
                <a:solidFill>
                  <a:srgbClr val="FF0000"/>
                </a:solidFill>
              </a:rPr>
              <a:t>Giona</a:t>
            </a:r>
            <a:endParaRPr lang="it-IT" sz="4000" dirty="0" smtClean="0">
              <a:solidFill>
                <a:srgbClr val="FF0000"/>
              </a:solidFill>
            </a:endParaRPr>
          </a:p>
          <a:p>
            <a:pPr algn="ctr"/>
            <a:endParaRPr lang="it-IT" dirty="0"/>
          </a:p>
        </p:txBody>
      </p:sp>
      <p:sp>
        <p:nvSpPr>
          <p:cNvPr id="11" name="CasellaDiTesto 10"/>
          <p:cNvSpPr txBox="1"/>
          <p:nvPr/>
        </p:nvSpPr>
        <p:spPr>
          <a:xfrm>
            <a:off x="4714876" y="1714488"/>
            <a:ext cx="4214842" cy="2862322"/>
          </a:xfrm>
          <a:prstGeom prst="rect">
            <a:avLst/>
          </a:prstGeom>
          <a:noFill/>
        </p:spPr>
        <p:txBody>
          <a:bodyPr wrap="square" rtlCol="0">
            <a:spAutoFit/>
          </a:bodyPr>
          <a:lstStyle/>
          <a:p>
            <a:r>
              <a:rPr lang="it-IT" sz="2000" dirty="0" smtClean="0"/>
              <a:t>In </a:t>
            </a:r>
            <a:r>
              <a:rPr lang="it-IT" sz="2000" dirty="0" err="1" smtClean="0"/>
              <a:t>Giona</a:t>
            </a:r>
            <a:r>
              <a:rPr lang="it-IT" sz="2000" dirty="0" smtClean="0"/>
              <a:t> capita il contrario:</a:t>
            </a:r>
          </a:p>
          <a:p>
            <a:endParaRPr lang="it-IT" sz="2000" dirty="0" smtClean="0"/>
          </a:p>
          <a:p>
            <a:pPr>
              <a:buFont typeface="Arial" pitchFamily="34" charset="0"/>
              <a:buChar char="•"/>
            </a:pPr>
            <a:r>
              <a:rPr lang="it-IT" sz="2000" dirty="0" smtClean="0"/>
              <a:t>Il profeta pronuncia una sola frase,</a:t>
            </a:r>
          </a:p>
          <a:p>
            <a:pPr>
              <a:buFont typeface="Arial" pitchFamily="34" charset="0"/>
              <a:buChar char="•"/>
            </a:pPr>
            <a:r>
              <a:rPr lang="it-IT" sz="2000" dirty="0" smtClean="0"/>
              <a:t>senza passione, </a:t>
            </a:r>
          </a:p>
          <a:p>
            <a:pPr>
              <a:buFont typeface="Arial" pitchFamily="34" charset="0"/>
              <a:buChar char="•"/>
            </a:pPr>
            <a:r>
              <a:rPr lang="it-IT" sz="2000" dirty="0" smtClean="0"/>
              <a:t>non menziona alcun crimine del re o della città.</a:t>
            </a:r>
          </a:p>
          <a:p>
            <a:endParaRPr lang="it-IT" sz="2000" dirty="0" smtClean="0"/>
          </a:p>
          <a:p>
            <a:r>
              <a:rPr lang="it-IT" sz="2000" dirty="0" smtClean="0"/>
              <a:t>Ora questa predicazione così poco abituale produce un effetto folgorante:</a:t>
            </a:r>
          </a:p>
        </p:txBody>
      </p:sp>
      <p:sp>
        <p:nvSpPr>
          <p:cNvPr id="12" name="Rettangolo 11"/>
          <p:cNvSpPr/>
          <p:nvPr/>
        </p:nvSpPr>
        <p:spPr>
          <a:xfrm>
            <a:off x="3643274" y="5429264"/>
            <a:ext cx="5500726" cy="954107"/>
          </a:xfrm>
          <a:prstGeom prst="rect">
            <a:avLst/>
          </a:prstGeom>
        </p:spPr>
        <p:txBody>
          <a:bodyPr wrap="square">
            <a:spAutoFit/>
          </a:bodyPr>
          <a:lstStyle/>
          <a:p>
            <a:r>
              <a:rPr lang="it-IT" sz="2800" b="1" dirty="0" smtClean="0">
                <a:solidFill>
                  <a:srgbClr val="FF0000"/>
                </a:solidFill>
              </a:rPr>
              <a:t>La conversione del re, del popolo, </a:t>
            </a:r>
          </a:p>
          <a:p>
            <a:r>
              <a:rPr lang="it-IT" sz="2800" b="1" dirty="0" smtClean="0">
                <a:solidFill>
                  <a:srgbClr val="FF0000"/>
                </a:solidFill>
              </a:rPr>
              <a:t>perfino degli animali!</a:t>
            </a:r>
            <a:endParaRPr lang="it-IT" sz="2800" b="1" dirty="0">
              <a:solidFill>
                <a:srgbClr val="FF0000"/>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1"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2000" fill="hold"/>
                                        <p:tgtEl>
                                          <p:spTgt spid="1026"/>
                                        </p:tgtEl>
                                        <p:attrNameLst>
                                          <p:attrName>ppt_x</p:attrName>
                                        </p:attrNameLst>
                                      </p:cBhvr>
                                      <p:tavLst>
                                        <p:tav tm="0">
                                          <p:val>
                                            <p:strVal val="#ppt_x"/>
                                          </p:val>
                                        </p:tav>
                                        <p:tav tm="100000">
                                          <p:val>
                                            <p:strVal val="#ppt_x"/>
                                          </p:val>
                                        </p:tav>
                                      </p:tavLst>
                                    </p:anim>
                                    <p:anim calcmode="lin" valueType="num">
                                      <p:cBhvr additive="base">
                                        <p:cTn id="8" dur="2000" fill="hold"/>
                                        <p:tgtEl>
                                          <p:spTgt spid="1026"/>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1" fill="hold" nodeType="clickEffect">
                                  <p:stCondLst>
                                    <p:cond delay="0"/>
                                  </p:stCondLst>
                                  <p:childTnLst>
                                    <p:set>
                                      <p:cBhvr>
                                        <p:cTn id="12" dur="1" fill="hold">
                                          <p:stCondLst>
                                            <p:cond delay="0"/>
                                          </p:stCondLst>
                                        </p:cTn>
                                        <p:tgtEl>
                                          <p:spTgt spid="1028"/>
                                        </p:tgtEl>
                                        <p:attrNameLst>
                                          <p:attrName>style.visibility</p:attrName>
                                        </p:attrNameLst>
                                      </p:cBhvr>
                                      <p:to>
                                        <p:strVal val="visible"/>
                                      </p:to>
                                    </p:set>
                                    <p:anim calcmode="lin" valueType="num">
                                      <p:cBhvr additive="base">
                                        <p:cTn id="13" dur="2000" fill="hold"/>
                                        <p:tgtEl>
                                          <p:spTgt spid="1028"/>
                                        </p:tgtEl>
                                        <p:attrNameLst>
                                          <p:attrName>ppt_x</p:attrName>
                                        </p:attrNameLst>
                                      </p:cBhvr>
                                      <p:tavLst>
                                        <p:tav tm="0">
                                          <p:val>
                                            <p:strVal val="#ppt_x"/>
                                          </p:val>
                                        </p:tav>
                                        <p:tav tm="100000">
                                          <p:val>
                                            <p:strVal val="#ppt_x"/>
                                          </p:val>
                                        </p:tav>
                                      </p:tavLst>
                                    </p:anim>
                                    <p:anim calcmode="lin" valueType="num">
                                      <p:cBhvr additive="base">
                                        <p:cTn id="14" dur="2000" fill="hold"/>
                                        <p:tgtEl>
                                          <p:spTgt spid="1028"/>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7" presetClass="entr" presetSubtype="1" fill="hold" nodeType="clickEffect">
                                  <p:stCondLst>
                                    <p:cond delay="0"/>
                                  </p:stCondLst>
                                  <p:childTnLst>
                                    <p:set>
                                      <p:cBhvr>
                                        <p:cTn id="18" dur="1" fill="hold">
                                          <p:stCondLst>
                                            <p:cond delay="0"/>
                                          </p:stCondLst>
                                        </p:cTn>
                                        <p:tgtEl>
                                          <p:spTgt spid="1030"/>
                                        </p:tgtEl>
                                        <p:attrNameLst>
                                          <p:attrName>style.visibility</p:attrName>
                                        </p:attrNameLst>
                                      </p:cBhvr>
                                      <p:to>
                                        <p:strVal val="visible"/>
                                      </p:to>
                                    </p:set>
                                    <p:anim calcmode="lin" valueType="num">
                                      <p:cBhvr additive="base">
                                        <p:cTn id="19" dur="2000" fill="hold"/>
                                        <p:tgtEl>
                                          <p:spTgt spid="1030"/>
                                        </p:tgtEl>
                                        <p:attrNameLst>
                                          <p:attrName>ppt_x</p:attrName>
                                        </p:attrNameLst>
                                      </p:cBhvr>
                                      <p:tavLst>
                                        <p:tav tm="0">
                                          <p:val>
                                            <p:strVal val="#ppt_x"/>
                                          </p:val>
                                        </p:tav>
                                        <p:tav tm="100000">
                                          <p:val>
                                            <p:strVal val="#ppt_x"/>
                                          </p:val>
                                        </p:tav>
                                      </p:tavLst>
                                    </p:anim>
                                    <p:anim calcmode="lin" valueType="num">
                                      <p:cBhvr additive="base">
                                        <p:cTn id="20" dur="2000" fill="hold"/>
                                        <p:tgtEl>
                                          <p:spTgt spid="1030"/>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7" presetClass="entr" presetSubtype="1" fill="hold" nodeType="clickEffect">
                                  <p:stCondLst>
                                    <p:cond delay="0"/>
                                  </p:stCondLst>
                                  <p:childTnLst>
                                    <p:set>
                                      <p:cBhvr>
                                        <p:cTn id="24" dur="1" fill="hold">
                                          <p:stCondLst>
                                            <p:cond delay="0"/>
                                          </p:stCondLst>
                                        </p:cTn>
                                        <p:tgtEl>
                                          <p:spTgt spid="1032"/>
                                        </p:tgtEl>
                                        <p:attrNameLst>
                                          <p:attrName>style.visibility</p:attrName>
                                        </p:attrNameLst>
                                      </p:cBhvr>
                                      <p:to>
                                        <p:strVal val="visible"/>
                                      </p:to>
                                    </p:set>
                                    <p:anim calcmode="lin" valueType="num">
                                      <p:cBhvr additive="base">
                                        <p:cTn id="25" dur="2000" fill="hold"/>
                                        <p:tgtEl>
                                          <p:spTgt spid="1032"/>
                                        </p:tgtEl>
                                        <p:attrNameLst>
                                          <p:attrName>ppt_x</p:attrName>
                                        </p:attrNameLst>
                                      </p:cBhvr>
                                      <p:tavLst>
                                        <p:tav tm="0">
                                          <p:val>
                                            <p:strVal val="#ppt_x"/>
                                          </p:val>
                                        </p:tav>
                                        <p:tav tm="100000">
                                          <p:val>
                                            <p:strVal val="#ppt_x"/>
                                          </p:val>
                                        </p:tav>
                                      </p:tavLst>
                                    </p:anim>
                                    <p:anim calcmode="lin" valueType="num">
                                      <p:cBhvr additive="base">
                                        <p:cTn id="26" dur="2000" fill="hold"/>
                                        <p:tgtEl>
                                          <p:spTgt spid="1032"/>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xit" presetSubtype="4" fill="hold" nodeType="clickEffect">
                                  <p:stCondLst>
                                    <p:cond delay="0"/>
                                  </p:stCondLst>
                                  <p:childTnLst>
                                    <p:anim calcmode="lin" valueType="num">
                                      <p:cBhvr additive="base">
                                        <p:cTn id="30" dur="500"/>
                                        <p:tgtEl>
                                          <p:spTgt spid="1026"/>
                                        </p:tgtEl>
                                        <p:attrNameLst>
                                          <p:attrName>ppt_x</p:attrName>
                                        </p:attrNameLst>
                                      </p:cBhvr>
                                      <p:tavLst>
                                        <p:tav tm="0">
                                          <p:val>
                                            <p:strVal val="ppt_x"/>
                                          </p:val>
                                        </p:tav>
                                        <p:tav tm="100000">
                                          <p:val>
                                            <p:strVal val="ppt_x"/>
                                          </p:val>
                                        </p:tav>
                                      </p:tavLst>
                                    </p:anim>
                                    <p:anim calcmode="lin" valueType="num">
                                      <p:cBhvr additive="base">
                                        <p:cTn id="31" dur="500"/>
                                        <p:tgtEl>
                                          <p:spTgt spid="1026"/>
                                        </p:tgtEl>
                                        <p:attrNameLst>
                                          <p:attrName>ppt_y</p:attrName>
                                        </p:attrNameLst>
                                      </p:cBhvr>
                                      <p:tavLst>
                                        <p:tav tm="0">
                                          <p:val>
                                            <p:strVal val="ppt_y"/>
                                          </p:val>
                                        </p:tav>
                                        <p:tav tm="100000">
                                          <p:val>
                                            <p:strVal val="1+ppt_h/2"/>
                                          </p:val>
                                        </p:tav>
                                      </p:tavLst>
                                    </p:anim>
                                    <p:set>
                                      <p:cBhvr>
                                        <p:cTn id="32" dur="1" fill="hold">
                                          <p:stCondLst>
                                            <p:cond delay="499"/>
                                          </p:stCondLst>
                                        </p:cTn>
                                        <p:tgtEl>
                                          <p:spTgt spid="1026"/>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2" presetClass="exit" presetSubtype="4" fill="hold" nodeType="clickEffect">
                                  <p:stCondLst>
                                    <p:cond delay="0"/>
                                  </p:stCondLst>
                                  <p:childTnLst>
                                    <p:anim calcmode="lin" valueType="num">
                                      <p:cBhvr additive="base">
                                        <p:cTn id="36" dur="500"/>
                                        <p:tgtEl>
                                          <p:spTgt spid="1028"/>
                                        </p:tgtEl>
                                        <p:attrNameLst>
                                          <p:attrName>ppt_x</p:attrName>
                                        </p:attrNameLst>
                                      </p:cBhvr>
                                      <p:tavLst>
                                        <p:tav tm="0">
                                          <p:val>
                                            <p:strVal val="ppt_x"/>
                                          </p:val>
                                        </p:tav>
                                        <p:tav tm="100000">
                                          <p:val>
                                            <p:strVal val="ppt_x"/>
                                          </p:val>
                                        </p:tav>
                                      </p:tavLst>
                                    </p:anim>
                                    <p:anim calcmode="lin" valueType="num">
                                      <p:cBhvr additive="base">
                                        <p:cTn id="37" dur="500"/>
                                        <p:tgtEl>
                                          <p:spTgt spid="1028"/>
                                        </p:tgtEl>
                                        <p:attrNameLst>
                                          <p:attrName>ppt_y</p:attrName>
                                        </p:attrNameLst>
                                      </p:cBhvr>
                                      <p:tavLst>
                                        <p:tav tm="0">
                                          <p:val>
                                            <p:strVal val="ppt_y"/>
                                          </p:val>
                                        </p:tav>
                                        <p:tav tm="100000">
                                          <p:val>
                                            <p:strVal val="1+ppt_h/2"/>
                                          </p:val>
                                        </p:tav>
                                      </p:tavLst>
                                    </p:anim>
                                    <p:set>
                                      <p:cBhvr>
                                        <p:cTn id="38" dur="1" fill="hold">
                                          <p:stCondLst>
                                            <p:cond delay="499"/>
                                          </p:stCondLst>
                                        </p:cTn>
                                        <p:tgtEl>
                                          <p:spTgt spid="1028"/>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2" presetClass="exit" presetSubtype="4" fill="hold" nodeType="clickEffect">
                                  <p:stCondLst>
                                    <p:cond delay="0"/>
                                  </p:stCondLst>
                                  <p:childTnLst>
                                    <p:anim calcmode="lin" valueType="num">
                                      <p:cBhvr additive="base">
                                        <p:cTn id="42" dur="500"/>
                                        <p:tgtEl>
                                          <p:spTgt spid="1030"/>
                                        </p:tgtEl>
                                        <p:attrNameLst>
                                          <p:attrName>ppt_x</p:attrName>
                                        </p:attrNameLst>
                                      </p:cBhvr>
                                      <p:tavLst>
                                        <p:tav tm="0">
                                          <p:val>
                                            <p:strVal val="ppt_x"/>
                                          </p:val>
                                        </p:tav>
                                        <p:tav tm="100000">
                                          <p:val>
                                            <p:strVal val="ppt_x"/>
                                          </p:val>
                                        </p:tav>
                                      </p:tavLst>
                                    </p:anim>
                                    <p:anim calcmode="lin" valueType="num">
                                      <p:cBhvr additive="base">
                                        <p:cTn id="43" dur="500"/>
                                        <p:tgtEl>
                                          <p:spTgt spid="1030"/>
                                        </p:tgtEl>
                                        <p:attrNameLst>
                                          <p:attrName>ppt_y</p:attrName>
                                        </p:attrNameLst>
                                      </p:cBhvr>
                                      <p:tavLst>
                                        <p:tav tm="0">
                                          <p:val>
                                            <p:strVal val="ppt_y"/>
                                          </p:val>
                                        </p:tav>
                                        <p:tav tm="100000">
                                          <p:val>
                                            <p:strVal val="1+ppt_h/2"/>
                                          </p:val>
                                        </p:tav>
                                      </p:tavLst>
                                    </p:anim>
                                    <p:set>
                                      <p:cBhvr>
                                        <p:cTn id="44" dur="1" fill="hold">
                                          <p:stCondLst>
                                            <p:cond delay="499"/>
                                          </p:stCondLst>
                                        </p:cTn>
                                        <p:tgtEl>
                                          <p:spTgt spid="1030"/>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2" presetClass="exit" presetSubtype="4" fill="hold" nodeType="clickEffect">
                                  <p:stCondLst>
                                    <p:cond delay="0"/>
                                  </p:stCondLst>
                                  <p:childTnLst>
                                    <p:anim calcmode="lin" valueType="num">
                                      <p:cBhvr additive="base">
                                        <p:cTn id="48" dur="500"/>
                                        <p:tgtEl>
                                          <p:spTgt spid="1032"/>
                                        </p:tgtEl>
                                        <p:attrNameLst>
                                          <p:attrName>ppt_x</p:attrName>
                                        </p:attrNameLst>
                                      </p:cBhvr>
                                      <p:tavLst>
                                        <p:tav tm="0">
                                          <p:val>
                                            <p:strVal val="ppt_x"/>
                                          </p:val>
                                        </p:tav>
                                        <p:tav tm="100000">
                                          <p:val>
                                            <p:strVal val="ppt_x"/>
                                          </p:val>
                                        </p:tav>
                                      </p:tavLst>
                                    </p:anim>
                                    <p:anim calcmode="lin" valueType="num">
                                      <p:cBhvr additive="base">
                                        <p:cTn id="49" dur="500"/>
                                        <p:tgtEl>
                                          <p:spTgt spid="1032"/>
                                        </p:tgtEl>
                                        <p:attrNameLst>
                                          <p:attrName>ppt_y</p:attrName>
                                        </p:attrNameLst>
                                      </p:cBhvr>
                                      <p:tavLst>
                                        <p:tav tm="0">
                                          <p:val>
                                            <p:strVal val="ppt_y"/>
                                          </p:val>
                                        </p:tav>
                                        <p:tav tm="100000">
                                          <p:val>
                                            <p:strVal val="1+ppt_h/2"/>
                                          </p:val>
                                        </p:tav>
                                      </p:tavLst>
                                    </p:anim>
                                    <p:set>
                                      <p:cBhvr>
                                        <p:cTn id="50" dur="1" fill="hold">
                                          <p:stCondLst>
                                            <p:cond delay="499"/>
                                          </p:stCondLst>
                                        </p:cTn>
                                        <p:tgtEl>
                                          <p:spTgt spid="1032"/>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2000"/>
                                        <p:tgtEl>
                                          <p:spTgt spid="10"/>
                                        </p:tgtEl>
                                      </p:cBhvr>
                                    </p:animEffect>
                                  </p:childTnLst>
                                </p:cTn>
                              </p:par>
                            </p:childTnLst>
                          </p:cTn>
                        </p:par>
                      </p:childTnLst>
                    </p:cTn>
                  </p:par>
                  <p:par>
                    <p:cTn id="56" fill="hold">
                      <p:stCondLst>
                        <p:cond delay="indefinite"/>
                      </p:stCondLst>
                      <p:childTnLst>
                        <p:par>
                          <p:cTn id="57" fill="hold">
                            <p:stCondLst>
                              <p:cond delay="0"/>
                            </p:stCondLst>
                            <p:childTnLst>
                              <p:par>
                                <p:cTn id="58" presetID="3" presetClass="entr" presetSubtype="10" fill="hold" grpId="0" nodeType="click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blinds(horizontal)">
                                      <p:cBhvr>
                                        <p:cTn id="60" dur="3000"/>
                                        <p:tgtEl>
                                          <p:spTgt spid="11"/>
                                        </p:tgtEl>
                                      </p:cBhvr>
                                    </p:animEffect>
                                  </p:childTnLst>
                                </p:cTn>
                              </p:par>
                            </p:childTnLst>
                          </p:cTn>
                        </p:par>
                      </p:childTnLst>
                    </p:cTn>
                  </p:par>
                  <p:par>
                    <p:cTn id="61" fill="hold">
                      <p:stCondLst>
                        <p:cond delay="indefinite"/>
                      </p:stCondLst>
                      <p:childTnLst>
                        <p:par>
                          <p:cTn id="62" fill="hold">
                            <p:stCondLst>
                              <p:cond delay="0"/>
                            </p:stCondLst>
                            <p:childTnLst>
                              <p:par>
                                <p:cTn id="63" presetID="55" presetClass="entr" presetSubtype="0" repeatCount="3000" fill="hold" grpId="0" nodeType="clickEffect">
                                  <p:stCondLst>
                                    <p:cond delay="0"/>
                                  </p:stCondLst>
                                  <p:childTnLst>
                                    <p:set>
                                      <p:cBhvr>
                                        <p:cTn id="64" dur="1" fill="hold">
                                          <p:stCondLst>
                                            <p:cond delay="0"/>
                                          </p:stCondLst>
                                        </p:cTn>
                                        <p:tgtEl>
                                          <p:spTgt spid="12"/>
                                        </p:tgtEl>
                                        <p:attrNameLst>
                                          <p:attrName>style.visibility</p:attrName>
                                        </p:attrNameLst>
                                      </p:cBhvr>
                                      <p:to>
                                        <p:strVal val="visible"/>
                                      </p:to>
                                    </p:set>
                                    <p:anim calcmode="lin" valueType="num">
                                      <p:cBhvr>
                                        <p:cTn id="65" dur="1000" fill="hold"/>
                                        <p:tgtEl>
                                          <p:spTgt spid="12"/>
                                        </p:tgtEl>
                                        <p:attrNameLst>
                                          <p:attrName>ppt_w</p:attrName>
                                        </p:attrNameLst>
                                      </p:cBhvr>
                                      <p:tavLst>
                                        <p:tav tm="0">
                                          <p:val>
                                            <p:strVal val="#ppt_w*0.70"/>
                                          </p:val>
                                        </p:tav>
                                        <p:tav tm="100000">
                                          <p:val>
                                            <p:strVal val="#ppt_w"/>
                                          </p:val>
                                        </p:tav>
                                      </p:tavLst>
                                    </p:anim>
                                    <p:anim calcmode="lin" valueType="num">
                                      <p:cBhvr>
                                        <p:cTn id="66" dur="1000" fill="hold"/>
                                        <p:tgtEl>
                                          <p:spTgt spid="12"/>
                                        </p:tgtEl>
                                        <p:attrNameLst>
                                          <p:attrName>ppt_h</p:attrName>
                                        </p:attrNameLst>
                                      </p:cBhvr>
                                      <p:tavLst>
                                        <p:tav tm="0">
                                          <p:val>
                                            <p:strVal val="#ppt_h"/>
                                          </p:val>
                                        </p:tav>
                                        <p:tav tm="100000">
                                          <p:val>
                                            <p:strVal val="#ppt_h"/>
                                          </p:val>
                                        </p:tav>
                                      </p:tavLst>
                                    </p:anim>
                                    <p:animEffect transition="in" filter="fade">
                                      <p:cBhvr>
                                        <p:cTn id="67"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Torah05.jpe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1097213">
            <a:off x="8205695" y="161026"/>
            <a:ext cx="766058" cy="766058"/>
          </a:xfrm>
          <a:prstGeom prst="rect">
            <a:avLst/>
          </a:prstGeom>
        </p:spPr>
      </p:pic>
      <p:pic>
        <p:nvPicPr>
          <p:cNvPr id="4" name="Immagine 3" descr="pic2051o.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522042" y="3230472"/>
            <a:ext cx="5479114" cy="3627552"/>
          </a:xfrm>
          <a:prstGeom prst="rect">
            <a:avLst/>
          </a:prstGeom>
        </p:spPr>
      </p:pic>
      <p:sp>
        <p:nvSpPr>
          <p:cNvPr id="2" name="Rettangolo 1"/>
          <p:cNvSpPr/>
          <p:nvPr/>
        </p:nvSpPr>
        <p:spPr>
          <a:xfrm>
            <a:off x="357158" y="142852"/>
            <a:ext cx="8572560" cy="3785652"/>
          </a:xfrm>
          <a:prstGeom prst="rect">
            <a:avLst/>
          </a:prstGeom>
        </p:spPr>
        <p:txBody>
          <a:bodyPr wrap="square">
            <a:spAutoFit/>
          </a:bodyPr>
          <a:lstStyle/>
          <a:p>
            <a:r>
              <a:rPr lang="it-IT" sz="2000" i="1" baseline="30000" dirty="0" smtClean="0"/>
              <a:t>1</a:t>
            </a:r>
            <a:r>
              <a:rPr lang="it-IT" sz="2000" i="1" dirty="0" smtClean="0"/>
              <a:t> Fu rivolta a </a:t>
            </a:r>
            <a:r>
              <a:rPr lang="it-IT" sz="2000" i="1" dirty="0" err="1" smtClean="0"/>
              <a:t>Giona</a:t>
            </a:r>
            <a:r>
              <a:rPr lang="it-IT" sz="2000" i="1" dirty="0" smtClean="0"/>
              <a:t>, figlio di </a:t>
            </a:r>
            <a:r>
              <a:rPr lang="it-IT" sz="2000" i="1" dirty="0" err="1" smtClean="0"/>
              <a:t>Amittài</a:t>
            </a:r>
            <a:r>
              <a:rPr lang="it-IT" sz="2000" i="1" dirty="0" smtClean="0"/>
              <a:t>, questa parola del Signore: </a:t>
            </a:r>
            <a:r>
              <a:rPr lang="it-IT" sz="2000" i="1" baseline="30000" dirty="0" smtClean="0"/>
              <a:t>2</a:t>
            </a:r>
            <a:r>
              <a:rPr lang="it-IT" sz="2000" i="1" dirty="0" smtClean="0"/>
              <a:t>«</a:t>
            </a:r>
            <a:r>
              <a:rPr lang="it-IT" sz="2000" i="1" dirty="0" err="1" smtClean="0"/>
              <a:t>Àlzati</a:t>
            </a:r>
            <a:r>
              <a:rPr lang="it-IT" sz="2000" i="1" dirty="0" smtClean="0"/>
              <a:t>, va' a </a:t>
            </a:r>
            <a:r>
              <a:rPr lang="it-IT" sz="2000" i="1" dirty="0" err="1" smtClean="0"/>
              <a:t>Ninive</a:t>
            </a:r>
            <a:r>
              <a:rPr lang="it-IT" sz="2000" i="1" dirty="0" smtClean="0"/>
              <a:t>, la grande città, e in essa proclama che la loro malvagità è salita fino a me». </a:t>
            </a:r>
            <a:r>
              <a:rPr lang="it-IT" sz="2000" i="1" baseline="30000" dirty="0" smtClean="0"/>
              <a:t>3</a:t>
            </a:r>
            <a:r>
              <a:rPr lang="it-IT" sz="2000" i="1" dirty="0" smtClean="0"/>
              <a:t>Giona invece si mise in cammino per fuggire a </a:t>
            </a:r>
            <a:r>
              <a:rPr lang="it-IT" sz="2000" i="1" dirty="0" err="1" smtClean="0"/>
              <a:t>Tarsis</a:t>
            </a:r>
            <a:r>
              <a:rPr lang="it-IT" sz="2000" i="1" dirty="0" smtClean="0"/>
              <a:t>, lontano dal Signore. Scese a </a:t>
            </a:r>
            <a:r>
              <a:rPr lang="it-IT" sz="2000" i="1" dirty="0" err="1" smtClean="0"/>
              <a:t>Giaffa</a:t>
            </a:r>
            <a:r>
              <a:rPr lang="it-IT" sz="2000" i="1" dirty="0" smtClean="0"/>
              <a:t>, dove trovò una nave diretta a </a:t>
            </a:r>
            <a:r>
              <a:rPr lang="it-IT" sz="2000" i="1" dirty="0" err="1" smtClean="0"/>
              <a:t>Tarsis</a:t>
            </a:r>
            <a:r>
              <a:rPr lang="it-IT" sz="2000" i="1" dirty="0" smtClean="0"/>
              <a:t>. Pagato il prezzo del trasporto, s'imbarcò con loro per </a:t>
            </a:r>
            <a:r>
              <a:rPr lang="it-IT" sz="2000" i="1" dirty="0" err="1" smtClean="0"/>
              <a:t>Tarsis</a:t>
            </a:r>
            <a:r>
              <a:rPr lang="it-IT" sz="2000" i="1" dirty="0" smtClean="0"/>
              <a:t>, lontano dal Signore.</a:t>
            </a:r>
            <a:br>
              <a:rPr lang="it-IT" sz="2000" i="1" dirty="0" smtClean="0"/>
            </a:br>
            <a:r>
              <a:rPr lang="it-IT" sz="2000" i="1" baseline="30000" dirty="0" smtClean="0"/>
              <a:t>4</a:t>
            </a:r>
            <a:r>
              <a:rPr lang="it-IT" sz="2000" i="1" dirty="0" smtClean="0"/>
              <a:t>Ma il Signore scatenò sul mare un forte vento e vi fu in mare una tempesta così grande che la nave stava per sfasciarsi. </a:t>
            </a:r>
            <a:r>
              <a:rPr lang="it-IT" sz="2000" i="1" baseline="30000" dirty="0" smtClean="0"/>
              <a:t>5</a:t>
            </a:r>
            <a:r>
              <a:rPr lang="it-IT" sz="2000" i="1" dirty="0" smtClean="0"/>
              <a:t>I marinai, impauriti, invocarono ciascuno il proprio dio e gettarono in mare quanto avevano sulla nave per alleggerirla. Intanto </a:t>
            </a:r>
            <a:r>
              <a:rPr lang="it-IT" sz="2000" i="1" dirty="0" err="1" smtClean="0"/>
              <a:t>Giona</a:t>
            </a:r>
            <a:r>
              <a:rPr lang="it-IT" sz="2000" i="1" dirty="0" smtClean="0"/>
              <a:t>, sceso nel luogo più in basso della nave, si era coricato e dormiva profondamente. </a:t>
            </a:r>
            <a:r>
              <a:rPr lang="it-IT" sz="2000" i="1" baseline="30000" dirty="0" smtClean="0"/>
              <a:t>6</a:t>
            </a:r>
            <a:r>
              <a:rPr lang="it-IT" sz="2000" i="1" dirty="0" smtClean="0"/>
              <a:t>Gli si avvicinò il capo dell'equipaggio e gli disse: «Che cosa fai così addormentato? </a:t>
            </a:r>
            <a:r>
              <a:rPr lang="it-IT" sz="2000" i="1" dirty="0" err="1" smtClean="0"/>
              <a:t>Àlzati</a:t>
            </a:r>
            <a:r>
              <a:rPr lang="it-IT" sz="2000" i="1" dirty="0" smtClean="0"/>
              <a:t>, invoca il tuo Dio! Forse Dio si darà pensiero di noi e non periremo». (1,1 – 6)</a:t>
            </a:r>
            <a:endParaRPr lang="it-IT" sz="2000" i="1"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1.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1405" y="-71462"/>
            <a:ext cx="9215405" cy="7072314"/>
          </a:xfrm>
          <a:prstGeom prst="rect">
            <a:avLst/>
          </a:prstGeom>
        </p:spPr>
      </p:pic>
      <p:sp>
        <p:nvSpPr>
          <p:cNvPr id="2" name="Rettangolo 1"/>
          <p:cNvSpPr/>
          <p:nvPr/>
        </p:nvSpPr>
        <p:spPr>
          <a:xfrm>
            <a:off x="214282" y="285729"/>
            <a:ext cx="8643998" cy="2554545"/>
          </a:xfrm>
          <a:prstGeom prst="rect">
            <a:avLst/>
          </a:prstGeom>
        </p:spPr>
        <p:txBody>
          <a:bodyPr wrap="square">
            <a:spAutoFit/>
          </a:bodyPr>
          <a:lstStyle/>
          <a:p>
            <a:r>
              <a:rPr lang="it-IT" sz="2000" dirty="0" smtClean="0">
                <a:solidFill>
                  <a:srgbClr val="FFFF00"/>
                </a:solidFill>
              </a:rPr>
              <a:t>Mentre il nostro </a:t>
            </a:r>
            <a:r>
              <a:rPr lang="it-IT" sz="2000" dirty="0" err="1" smtClean="0">
                <a:solidFill>
                  <a:srgbClr val="FFFF00"/>
                </a:solidFill>
              </a:rPr>
              <a:t>Giona</a:t>
            </a:r>
            <a:r>
              <a:rPr lang="it-IT" sz="2000" dirty="0" smtClean="0">
                <a:solidFill>
                  <a:srgbClr val="FFFF00"/>
                </a:solidFill>
              </a:rPr>
              <a:t> è in fuga succede quella confusione che sappiamo: si scatena una terribile e inspiegabile tempesta.  C’è il pericolo che tutti affoghino  e continuare su quella rotta sarebbe solo una decisione insensata. I</a:t>
            </a:r>
          </a:p>
          <a:p>
            <a:r>
              <a:rPr lang="it-IT" sz="2000" dirty="0" smtClean="0">
                <a:solidFill>
                  <a:srgbClr val="FFFF00"/>
                </a:solidFill>
              </a:rPr>
              <a:t>n un barlume di lucidità </a:t>
            </a:r>
            <a:r>
              <a:rPr lang="it-IT" sz="2000" dirty="0" err="1" smtClean="0">
                <a:solidFill>
                  <a:srgbClr val="FFFF00"/>
                </a:solidFill>
              </a:rPr>
              <a:t>Giona</a:t>
            </a:r>
            <a:r>
              <a:rPr lang="it-IT" sz="2000" dirty="0" smtClean="0">
                <a:solidFill>
                  <a:srgbClr val="FFFF00"/>
                </a:solidFill>
              </a:rPr>
              <a:t> riconosce davanti ai marinai di aver peccato contro il suo Dio chiedendo perciò di essere buttato a mare . </a:t>
            </a:r>
          </a:p>
          <a:p>
            <a:r>
              <a:rPr lang="it-IT" sz="2000" dirty="0" smtClean="0">
                <a:solidFill>
                  <a:srgbClr val="FFFF00"/>
                </a:solidFill>
              </a:rPr>
              <a:t>Seppur a malincuore costoro allora lo gettano tra i flutti dove viene inghiottito provvidenzialmente da una balena che lo ospita un po’ scomodamente a dir la verità nel monolocale del suo ventre .</a:t>
            </a:r>
            <a:endParaRPr lang="it-IT" sz="2000" dirty="0">
              <a:solidFill>
                <a:srgbClr val="FFFF00"/>
              </a:solidFill>
            </a:endParaRP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mare11.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 name="Rettangolo 1"/>
          <p:cNvSpPr/>
          <p:nvPr/>
        </p:nvSpPr>
        <p:spPr>
          <a:xfrm>
            <a:off x="428596" y="142852"/>
            <a:ext cx="8286808" cy="584775"/>
          </a:xfrm>
          <a:prstGeom prst="rect">
            <a:avLst/>
          </a:prstGeom>
        </p:spPr>
        <p:txBody>
          <a:bodyPr wrap="square">
            <a:spAutoFit/>
          </a:bodyPr>
          <a:lstStyle/>
          <a:p>
            <a:r>
              <a:rPr lang="it-IT" sz="1600" dirty="0" smtClean="0">
                <a:solidFill>
                  <a:srgbClr val="FFFF00"/>
                </a:solidFill>
              </a:rPr>
              <a:t>Nel buio pesto della pancia del cetaceo a </a:t>
            </a:r>
            <a:r>
              <a:rPr lang="it-IT" sz="1600" dirty="0" err="1" smtClean="0">
                <a:solidFill>
                  <a:srgbClr val="FFFF00"/>
                </a:solidFill>
              </a:rPr>
              <a:t>Giona</a:t>
            </a:r>
            <a:r>
              <a:rPr lang="it-IT" sz="1600" dirty="0" smtClean="0">
                <a:solidFill>
                  <a:srgbClr val="FFFF00"/>
                </a:solidFill>
              </a:rPr>
              <a:t> passa la voglia di mettersi a discutere con Dio.  Adesso in preda all’angoscia si mette a pregare: </a:t>
            </a:r>
            <a:endParaRPr lang="it-IT" sz="1600" dirty="0">
              <a:solidFill>
                <a:srgbClr val="FFFF00"/>
              </a:solidFill>
            </a:endParaRPr>
          </a:p>
        </p:txBody>
      </p:sp>
      <p:sp>
        <p:nvSpPr>
          <p:cNvPr id="3" name="Rettangolo 2"/>
          <p:cNvSpPr/>
          <p:nvPr/>
        </p:nvSpPr>
        <p:spPr>
          <a:xfrm>
            <a:off x="3214678" y="785794"/>
            <a:ext cx="5572164" cy="5909310"/>
          </a:xfrm>
          <a:prstGeom prst="rect">
            <a:avLst/>
          </a:prstGeom>
        </p:spPr>
        <p:txBody>
          <a:bodyPr wrap="square">
            <a:spAutoFit/>
          </a:bodyPr>
          <a:lstStyle/>
          <a:p>
            <a:r>
              <a:rPr lang="it-IT" i="1" dirty="0" smtClean="0">
                <a:solidFill>
                  <a:srgbClr val="FFFF00"/>
                </a:solidFill>
              </a:rPr>
              <a:t>«Nella mia angoscia ho invocato il Signore .</a:t>
            </a:r>
            <a:br>
              <a:rPr lang="it-IT" i="1" dirty="0" smtClean="0">
                <a:solidFill>
                  <a:srgbClr val="FFFF00"/>
                </a:solidFill>
              </a:rPr>
            </a:br>
            <a:r>
              <a:rPr lang="it-IT" i="1" baseline="30000" dirty="0" smtClean="0">
                <a:solidFill>
                  <a:srgbClr val="FFFF00"/>
                </a:solidFill>
              </a:rPr>
              <a:t>4</a:t>
            </a:r>
            <a:r>
              <a:rPr lang="it-IT" i="1" dirty="0" smtClean="0">
                <a:solidFill>
                  <a:srgbClr val="FFFF00"/>
                </a:solidFill>
              </a:rPr>
              <a:t>Mi hai gettato nell'abisso, nel cuore del mare,</a:t>
            </a:r>
            <a:br>
              <a:rPr lang="it-IT" i="1" dirty="0" smtClean="0">
                <a:solidFill>
                  <a:srgbClr val="FFFF00"/>
                </a:solidFill>
              </a:rPr>
            </a:br>
            <a:r>
              <a:rPr lang="it-IT" i="1" dirty="0" smtClean="0">
                <a:solidFill>
                  <a:srgbClr val="FFFF00"/>
                </a:solidFill>
              </a:rPr>
              <a:t>e le correnti mi hanno circondato;</a:t>
            </a:r>
            <a:br>
              <a:rPr lang="it-IT" i="1" dirty="0" smtClean="0">
                <a:solidFill>
                  <a:srgbClr val="FFFF00"/>
                </a:solidFill>
              </a:rPr>
            </a:br>
            <a:r>
              <a:rPr lang="it-IT" i="1" dirty="0" smtClean="0">
                <a:solidFill>
                  <a:srgbClr val="FFFF00"/>
                </a:solidFill>
              </a:rPr>
              <a:t>tutti i tuoi flutti e le tue onde</a:t>
            </a:r>
            <a:br>
              <a:rPr lang="it-IT" i="1" dirty="0" smtClean="0">
                <a:solidFill>
                  <a:srgbClr val="FFFF00"/>
                </a:solidFill>
              </a:rPr>
            </a:br>
            <a:r>
              <a:rPr lang="it-IT" i="1" dirty="0" smtClean="0">
                <a:solidFill>
                  <a:srgbClr val="FFFF00"/>
                </a:solidFill>
              </a:rPr>
              <a:t>sopra di me sono passati.     </a:t>
            </a:r>
            <a:br>
              <a:rPr lang="it-IT" i="1" dirty="0" smtClean="0">
                <a:solidFill>
                  <a:srgbClr val="FFFF00"/>
                </a:solidFill>
              </a:rPr>
            </a:br>
            <a:r>
              <a:rPr lang="it-IT" i="1" baseline="30000" dirty="0" smtClean="0">
                <a:solidFill>
                  <a:srgbClr val="FFFF00"/>
                </a:solidFill>
              </a:rPr>
              <a:t>6</a:t>
            </a:r>
            <a:r>
              <a:rPr lang="it-IT" i="1" dirty="0" smtClean="0">
                <a:solidFill>
                  <a:srgbClr val="FFFF00"/>
                </a:solidFill>
              </a:rPr>
              <a:t>Le acque mi hanno sommerso fino alla gola,</a:t>
            </a:r>
            <a:br>
              <a:rPr lang="it-IT" i="1" dirty="0" smtClean="0">
                <a:solidFill>
                  <a:srgbClr val="FFFF00"/>
                </a:solidFill>
              </a:rPr>
            </a:br>
            <a:r>
              <a:rPr lang="it-IT" i="1" dirty="0" smtClean="0">
                <a:solidFill>
                  <a:srgbClr val="FFFF00"/>
                </a:solidFill>
              </a:rPr>
              <a:t>l'abisso mi ha avvolto,</a:t>
            </a:r>
            <a:br>
              <a:rPr lang="it-IT" i="1" dirty="0" smtClean="0">
                <a:solidFill>
                  <a:srgbClr val="FFFF00"/>
                </a:solidFill>
              </a:rPr>
            </a:br>
            <a:r>
              <a:rPr lang="it-IT" i="1" dirty="0" smtClean="0">
                <a:solidFill>
                  <a:srgbClr val="FFFF00"/>
                </a:solidFill>
              </a:rPr>
              <a:t>l'alga si è avvinta al mio capo.</a:t>
            </a:r>
            <a:br>
              <a:rPr lang="it-IT" i="1" dirty="0" smtClean="0">
                <a:solidFill>
                  <a:srgbClr val="FFFF00"/>
                </a:solidFill>
              </a:rPr>
            </a:br>
            <a:r>
              <a:rPr lang="it-IT" i="1" baseline="30000" dirty="0" smtClean="0">
                <a:solidFill>
                  <a:srgbClr val="FFFF00"/>
                </a:solidFill>
              </a:rPr>
              <a:t>7</a:t>
            </a:r>
            <a:r>
              <a:rPr lang="it-IT" i="1" dirty="0" smtClean="0">
                <a:solidFill>
                  <a:srgbClr val="FFFF00"/>
                </a:solidFill>
              </a:rPr>
              <a:t>Sono sceso alle radici dei monti,</a:t>
            </a:r>
            <a:br>
              <a:rPr lang="it-IT" i="1" dirty="0" smtClean="0">
                <a:solidFill>
                  <a:srgbClr val="FFFF00"/>
                </a:solidFill>
              </a:rPr>
            </a:br>
            <a:r>
              <a:rPr lang="it-IT" i="1" dirty="0" smtClean="0">
                <a:solidFill>
                  <a:srgbClr val="FFFF00"/>
                </a:solidFill>
              </a:rPr>
              <a:t>la terra ha chiuso le sue spranghe</a:t>
            </a:r>
            <a:br>
              <a:rPr lang="it-IT" i="1" dirty="0" smtClean="0">
                <a:solidFill>
                  <a:srgbClr val="FFFF00"/>
                </a:solidFill>
              </a:rPr>
            </a:br>
            <a:r>
              <a:rPr lang="it-IT" i="1" dirty="0" smtClean="0">
                <a:solidFill>
                  <a:srgbClr val="FFFF00"/>
                </a:solidFill>
              </a:rPr>
              <a:t>dietro a me per sempre.</a:t>
            </a:r>
            <a:br>
              <a:rPr lang="it-IT" i="1" dirty="0" smtClean="0">
                <a:solidFill>
                  <a:srgbClr val="FFFF00"/>
                </a:solidFill>
              </a:rPr>
            </a:br>
            <a:r>
              <a:rPr lang="it-IT" i="1" dirty="0" smtClean="0">
                <a:solidFill>
                  <a:srgbClr val="FFFF00"/>
                </a:solidFill>
              </a:rPr>
              <a:t>Ma tu hai fatto risalire dalla fossa la mia vita,</a:t>
            </a:r>
            <a:br>
              <a:rPr lang="it-IT" i="1" dirty="0" smtClean="0">
                <a:solidFill>
                  <a:srgbClr val="FFFF00"/>
                </a:solidFill>
              </a:rPr>
            </a:br>
            <a:r>
              <a:rPr lang="it-IT" i="1" dirty="0" smtClean="0">
                <a:solidFill>
                  <a:srgbClr val="FFFF00"/>
                </a:solidFill>
              </a:rPr>
              <a:t>Signore, mio Dio.</a:t>
            </a:r>
            <a:br>
              <a:rPr lang="it-IT" i="1" dirty="0" smtClean="0">
                <a:solidFill>
                  <a:srgbClr val="FFFF00"/>
                </a:solidFill>
              </a:rPr>
            </a:br>
            <a:r>
              <a:rPr lang="it-IT" i="1" baseline="30000" dirty="0" smtClean="0">
                <a:solidFill>
                  <a:srgbClr val="FFFF00"/>
                </a:solidFill>
              </a:rPr>
              <a:t>8</a:t>
            </a:r>
            <a:r>
              <a:rPr lang="it-IT" i="1" dirty="0" smtClean="0">
                <a:solidFill>
                  <a:srgbClr val="FFFF00"/>
                </a:solidFill>
              </a:rPr>
              <a:t>Quando in me sentivo venir meno la vita,</a:t>
            </a:r>
            <a:br>
              <a:rPr lang="it-IT" i="1" dirty="0" smtClean="0">
                <a:solidFill>
                  <a:srgbClr val="FFFF00"/>
                </a:solidFill>
              </a:rPr>
            </a:br>
            <a:r>
              <a:rPr lang="it-IT" i="1" dirty="0" smtClean="0">
                <a:solidFill>
                  <a:srgbClr val="FFFF00"/>
                </a:solidFill>
              </a:rPr>
              <a:t>ho ricordato il Signore.</a:t>
            </a:r>
            <a:br>
              <a:rPr lang="it-IT" i="1" dirty="0" smtClean="0">
                <a:solidFill>
                  <a:srgbClr val="FFFF00"/>
                </a:solidFill>
              </a:rPr>
            </a:br>
            <a:r>
              <a:rPr lang="it-IT" i="1" dirty="0" smtClean="0">
                <a:solidFill>
                  <a:srgbClr val="FFFF00"/>
                </a:solidFill>
              </a:rPr>
              <a:t>La mia preghiera è giunta fino a te,</a:t>
            </a:r>
            <a:br>
              <a:rPr lang="it-IT" i="1" dirty="0" smtClean="0">
                <a:solidFill>
                  <a:srgbClr val="FFFF00"/>
                </a:solidFill>
              </a:rPr>
            </a:br>
            <a:r>
              <a:rPr lang="it-IT" i="1" dirty="0" smtClean="0">
                <a:solidFill>
                  <a:srgbClr val="FFFF00"/>
                </a:solidFill>
              </a:rPr>
              <a:t>fino al tuo santo tempio.    </a:t>
            </a:r>
            <a:br>
              <a:rPr lang="it-IT" i="1" dirty="0" smtClean="0">
                <a:solidFill>
                  <a:srgbClr val="FFFF00"/>
                </a:solidFill>
              </a:rPr>
            </a:br>
            <a:r>
              <a:rPr lang="it-IT" i="1" baseline="30000" dirty="0" smtClean="0">
                <a:solidFill>
                  <a:srgbClr val="FFFF00"/>
                </a:solidFill>
              </a:rPr>
              <a:t>10</a:t>
            </a:r>
            <a:r>
              <a:rPr lang="it-IT" i="1" dirty="0" smtClean="0">
                <a:solidFill>
                  <a:srgbClr val="FFFF00"/>
                </a:solidFill>
              </a:rPr>
              <a:t>Ma io con voce di lode</a:t>
            </a:r>
            <a:br>
              <a:rPr lang="it-IT" i="1" dirty="0" smtClean="0">
                <a:solidFill>
                  <a:srgbClr val="FFFF00"/>
                </a:solidFill>
              </a:rPr>
            </a:br>
            <a:r>
              <a:rPr lang="it-IT" i="1" dirty="0" smtClean="0">
                <a:solidFill>
                  <a:srgbClr val="FFFF00"/>
                </a:solidFill>
              </a:rPr>
              <a:t>offrirò a te un sacrificio</a:t>
            </a:r>
            <a:br>
              <a:rPr lang="it-IT" i="1" dirty="0" smtClean="0">
                <a:solidFill>
                  <a:srgbClr val="FFFF00"/>
                </a:solidFill>
              </a:rPr>
            </a:br>
            <a:r>
              <a:rPr lang="it-IT" i="1" dirty="0" smtClean="0">
                <a:solidFill>
                  <a:srgbClr val="FFFF00"/>
                </a:solidFill>
              </a:rPr>
              <a:t>e adempirò il voto che ho fatto;</a:t>
            </a:r>
            <a:br>
              <a:rPr lang="it-IT" i="1" dirty="0" smtClean="0">
                <a:solidFill>
                  <a:srgbClr val="FFFF00"/>
                </a:solidFill>
              </a:rPr>
            </a:br>
            <a:r>
              <a:rPr lang="it-IT" i="1" dirty="0" smtClean="0">
                <a:solidFill>
                  <a:srgbClr val="FFFF00"/>
                </a:solidFill>
              </a:rPr>
              <a:t>la salvezza viene dal Signore».</a:t>
            </a:r>
            <a:endParaRPr lang="it-IT" i="1" dirty="0">
              <a:solidFill>
                <a:srgbClr val="FFFF00"/>
              </a:solidFill>
            </a:endParaRPr>
          </a:p>
        </p:txBody>
      </p:sp>
      <p:pic>
        <p:nvPicPr>
          <p:cNvPr id="5" name="Immagine 4" descr="Torah05.jpe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0432593">
            <a:off x="2530190" y="1458630"/>
            <a:ext cx="639739" cy="639739"/>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descr="ob_480e76fef6a36adabd0654547d99f099_giona-u-wensell.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42844" y="214290"/>
            <a:ext cx="1785950" cy="2314953"/>
          </a:xfrm>
          <a:prstGeom prst="rect">
            <a:avLst/>
          </a:prstGeom>
        </p:spPr>
      </p:pic>
      <p:sp>
        <p:nvSpPr>
          <p:cNvPr id="2" name="Rettangolo 1"/>
          <p:cNvSpPr/>
          <p:nvPr/>
        </p:nvSpPr>
        <p:spPr>
          <a:xfrm>
            <a:off x="500034" y="2500306"/>
            <a:ext cx="8501122" cy="1631216"/>
          </a:xfrm>
          <a:prstGeom prst="rect">
            <a:avLst/>
          </a:prstGeom>
        </p:spPr>
        <p:txBody>
          <a:bodyPr wrap="square">
            <a:spAutoFit/>
          </a:bodyPr>
          <a:lstStyle/>
          <a:p>
            <a:r>
              <a:rPr lang="it-IT" sz="2000" dirty="0" smtClean="0"/>
              <a:t>Gli sarà servita la tremenda lezione e l’esperienza di essere stato gratuitamente salvato?</a:t>
            </a:r>
          </a:p>
          <a:p>
            <a:r>
              <a:rPr lang="it-IT" sz="2000" dirty="0" smtClean="0"/>
              <a:t>Per ora </a:t>
            </a:r>
            <a:r>
              <a:rPr lang="it-IT" sz="2000" dirty="0" err="1" smtClean="0"/>
              <a:t>Giona</a:t>
            </a:r>
            <a:r>
              <a:rPr lang="it-IT" sz="2000" dirty="0" smtClean="0"/>
              <a:t> sembra convertirsi e accettare il suo mandato. Così, pur non cambiando idea circa i pagani, egli svolge la sua predicazione “forzata” nell’immensa metropoli. </a:t>
            </a:r>
            <a:endParaRPr lang="it-IT" sz="2000" dirty="0"/>
          </a:p>
        </p:txBody>
      </p:sp>
      <p:sp>
        <p:nvSpPr>
          <p:cNvPr id="3" name="Rettangolo 2"/>
          <p:cNvSpPr/>
          <p:nvPr/>
        </p:nvSpPr>
        <p:spPr>
          <a:xfrm>
            <a:off x="1928794" y="285728"/>
            <a:ext cx="5659498" cy="707886"/>
          </a:xfrm>
          <a:prstGeom prst="rect">
            <a:avLst/>
          </a:prstGeom>
        </p:spPr>
        <p:txBody>
          <a:bodyPr wrap="none">
            <a:spAutoFit/>
          </a:bodyPr>
          <a:lstStyle/>
          <a:p>
            <a:r>
              <a:rPr lang="it-IT" sz="4000" dirty="0" smtClean="0">
                <a:solidFill>
                  <a:srgbClr val="FF0000"/>
                </a:solidFill>
              </a:rPr>
              <a:t>Gli sarà servita la lezione ?</a:t>
            </a:r>
            <a:endParaRPr lang="it-IT" sz="4000" dirty="0">
              <a:solidFill>
                <a:srgbClr val="FF0000"/>
              </a:solidFill>
            </a:endParaRPr>
          </a:p>
        </p:txBody>
      </p:sp>
      <p:sp>
        <p:nvSpPr>
          <p:cNvPr id="4" name="Rettangolo 3"/>
          <p:cNvSpPr/>
          <p:nvPr/>
        </p:nvSpPr>
        <p:spPr>
          <a:xfrm>
            <a:off x="642910" y="4500570"/>
            <a:ext cx="8001056" cy="1938992"/>
          </a:xfrm>
          <a:prstGeom prst="rect">
            <a:avLst/>
          </a:prstGeom>
        </p:spPr>
        <p:txBody>
          <a:bodyPr wrap="square">
            <a:spAutoFit/>
          </a:bodyPr>
          <a:lstStyle/>
          <a:p>
            <a:r>
              <a:rPr lang="it-IT" sz="2000" i="1" baseline="30000" dirty="0" smtClean="0"/>
              <a:t>1</a:t>
            </a:r>
            <a:r>
              <a:rPr lang="it-IT" sz="2000" i="1" dirty="0" smtClean="0"/>
              <a:t> Fu rivolta a </a:t>
            </a:r>
            <a:r>
              <a:rPr lang="it-IT" sz="2000" i="1" dirty="0" err="1" smtClean="0"/>
              <a:t>Giona</a:t>
            </a:r>
            <a:r>
              <a:rPr lang="it-IT" sz="2000" i="1" dirty="0" smtClean="0"/>
              <a:t> una seconda volta questa parola del Signore: </a:t>
            </a:r>
            <a:r>
              <a:rPr lang="it-IT" sz="2000" i="1" baseline="30000" dirty="0" smtClean="0"/>
              <a:t>2</a:t>
            </a:r>
            <a:r>
              <a:rPr lang="it-IT" sz="2000" i="1" dirty="0" smtClean="0"/>
              <a:t>«</a:t>
            </a:r>
            <a:r>
              <a:rPr lang="it-IT" sz="2000" i="1" dirty="0" err="1" smtClean="0"/>
              <a:t>Àlzati</a:t>
            </a:r>
            <a:r>
              <a:rPr lang="it-IT" sz="2000" i="1" dirty="0" smtClean="0"/>
              <a:t>, va' a </a:t>
            </a:r>
            <a:r>
              <a:rPr lang="it-IT" sz="2000" i="1" dirty="0" err="1" smtClean="0"/>
              <a:t>Ninive</a:t>
            </a:r>
            <a:r>
              <a:rPr lang="it-IT" sz="2000" i="1" dirty="0" smtClean="0"/>
              <a:t>, la grande città, e annuncia loro quanto ti dico». </a:t>
            </a:r>
            <a:r>
              <a:rPr lang="it-IT" sz="2000" i="1" baseline="30000" dirty="0" smtClean="0"/>
              <a:t>3</a:t>
            </a:r>
            <a:r>
              <a:rPr lang="it-IT" sz="2000" i="1" dirty="0" smtClean="0"/>
              <a:t>Giona si alzò e andò a </a:t>
            </a:r>
            <a:r>
              <a:rPr lang="it-IT" sz="2000" i="1" dirty="0" err="1" smtClean="0"/>
              <a:t>Ninive</a:t>
            </a:r>
            <a:r>
              <a:rPr lang="it-IT" sz="2000" i="1" dirty="0" smtClean="0"/>
              <a:t> secondo la parola del Signore. </a:t>
            </a:r>
            <a:br>
              <a:rPr lang="it-IT" sz="2000" i="1" dirty="0" smtClean="0"/>
            </a:br>
            <a:r>
              <a:rPr lang="it-IT" sz="2000" i="1" dirty="0" err="1" smtClean="0"/>
              <a:t>Ninive</a:t>
            </a:r>
            <a:r>
              <a:rPr lang="it-IT" sz="2000" i="1" dirty="0" smtClean="0"/>
              <a:t> era una città molto grande, larga tre giornate di cammino. </a:t>
            </a:r>
            <a:r>
              <a:rPr lang="it-IT" sz="2000" i="1" baseline="30000" dirty="0" smtClean="0"/>
              <a:t>4</a:t>
            </a:r>
            <a:r>
              <a:rPr lang="it-IT" sz="2000" i="1" dirty="0" smtClean="0"/>
              <a:t>Giona cominciò a percorrere la città per un giorno di cammino e predicava: «Ancora quaranta giorni e </a:t>
            </a:r>
            <a:r>
              <a:rPr lang="it-IT" sz="2000" i="1" dirty="0" err="1" smtClean="0"/>
              <a:t>Ninive</a:t>
            </a:r>
            <a:r>
              <a:rPr lang="it-IT" sz="2000" i="1" dirty="0" smtClean="0"/>
              <a:t> sarà distrutta». (3,1 – 4)</a:t>
            </a:r>
            <a:endParaRPr lang="it-IT" sz="2000" i="1" dirty="0"/>
          </a:p>
        </p:txBody>
      </p:sp>
      <p:sp>
        <p:nvSpPr>
          <p:cNvPr id="8" name="CasellaDiTesto 7"/>
          <p:cNvSpPr txBox="1"/>
          <p:nvPr/>
        </p:nvSpPr>
        <p:spPr>
          <a:xfrm>
            <a:off x="1928794" y="1000108"/>
            <a:ext cx="7000924" cy="1631216"/>
          </a:xfrm>
          <a:prstGeom prst="rect">
            <a:avLst/>
          </a:prstGeom>
          <a:noFill/>
        </p:spPr>
        <p:txBody>
          <a:bodyPr wrap="square" rtlCol="0">
            <a:spAutoFit/>
          </a:bodyPr>
          <a:lstStyle/>
          <a:p>
            <a:r>
              <a:rPr lang="it-IT" sz="2000" dirty="0" smtClean="0"/>
              <a:t>Ma Dio “</a:t>
            </a:r>
            <a:r>
              <a:rPr lang="it-IT" sz="2000" i="1" dirty="0" smtClean="0"/>
              <a:t>dopo tre giorni e tre notti</a:t>
            </a:r>
            <a:r>
              <a:rPr lang="it-IT" sz="2000" dirty="0" smtClean="0"/>
              <a:t>” gli fa dono della salvezza liberandolo dal suo “</a:t>
            </a:r>
            <a:r>
              <a:rPr lang="it-IT" sz="2000" i="1" dirty="0" smtClean="0"/>
              <a:t>carcere</a:t>
            </a:r>
            <a:r>
              <a:rPr lang="it-IT" sz="2000" dirty="0" smtClean="0"/>
              <a:t>”: </a:t>
            </a:r>
            <a:r>
              <a:rPr lang="it-IT" sz="2000" dirty="0" err="1" smtClean="0"/>
              <a:t>Giona</a:t>
            </a:r>
            <a:r>
              <a:rPr lang="it-IT" sz="2000" dirty="0" smtClean="0"/>
              <a:t> ributtato a riva, almeno per ora, è riconciliato con Dio e con la vita. E </a:t>
            </a:r>
            <a:r>
              <a:rPr lang="it-IT" sz="2000" dirty="0" err="1" smtClean="0"/>
              <a:t>Jahvé</a:t>
            </a:r>
            <a:r>
              <a:rPr lang="it-IT" sz="2000" dirty="0" smtClean="0"/>
              <a:t> dopo la salutare lezione gli rinnova il mandato della predicazione a </a:t>
            </a:r>
            <a:r>
              <a:rPr lang="it-IT" sz="2000" dirty="0" err="1" smtClean="0"/>
              <a:t>Ninive</a:t>
            </a:r>
            <a:r>
              <a:rPr lang="it-IT" sz="2000" dirty="0" smtClean="0"/>
              <a:t>. </a:t>
            </a:r>
          </a:p>
          <a:p>
            <a:endParaRPr lang="it-IT" sz="2000" dirty="0"/>
          </a:p>
        </p:txBody>
      </p:sp>
      <p:pic>
        <p:nvPicPr>
          <p:cNvPr id="7" name="Immagine 6" descr="Torah05.jpe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416510">
            <a:off x="8245231" y="3958959"/>
            <a:ext cx="639739" cy="639739"/>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descr="the-fast-of-ninevah.jpg"/>
          <p:cNvPicPr>
            <a:picLocks noChangeAspect="1"/>
          </p:cNvPicPr>
          <p:nvPr/>
        </p:nvPicPr>
        <p:blipFill>
          <a:blip r:embed="rId3" cstate="print"/>
          <a:stretch>
            <a:fillRect/>
          </a:stretch>
        </p:blipFill>
        <p:spPr>
          <a:xfrm>
            <a:off x="5652120" y="2708920"/>
            <a:ext cx="3071630" cy="3701314"/>
          </a:xfrm>
          <a:prstGeom prst="rect">
            <a:avLst/>
          </a:prstGeom>
          <a:ln>
            <a:noFill/>
          </a:ln>
          <a:effectLst>
            <a:outerShdw blurRad="292100" dist="139700" dir="2700000" algn="tl" rotWithShape="0">
              <a:srgbClr val="333333">
                <a:alpha val="65000"/>
              </a:srgbClr>
            </a:outerShdw>
          </a:effectLst>
        </p:spPr>
      </p:pic>
      <p:sp>
        <p:nvSpPr>
          <p:cNvPr id="2" name="Rettangolo 1"/>
          <p:cNvSpPr/>
          <p:nvPr/>
        </p:nvSpPr>
        <p:spPr>
          <a:xfrm>
            <a:off x="611560" y="1857364"/>
            <a:ext cx="7818092" cy="1015663"/>
          </a:xfrm>
          <a:prstGeom prst="rect">
            <a:avLst/>
          </a:prstGeom>
        </p:spPr>
        <p:txBody>
          <a:bodyPr wrap="square">
            <a:spAutoFit/>
          </a:bodyPr>
          <a:lstStyle/>
          <a:p>
            <a:r>
              <a:rPr lang="it-IT" sz="2000" dirty="0" smtClean="0"/>
              <a:t>Guarda caso non gli passa minimamente per la testa di annunciare alla città la possibilità della conversione e quindi della salvezza! </a:t>
            </a:r>
          </a:p>
          <a:p>
            <a:r>
              <a:rPr lang="it-IT" sz="2000" dirty="0" smtClean="0"/>
              <a:t>Lui ha già prestabilito il risultato.</a:t>
            </a:r>
            <a:endParaRPr lang="it-IT" sz="2000" dirty="0"/>
          </a:p>
        </p:txBody>
      </p:sp>
      <p:sp>
        <p:nvSpPr>
          <p:cNvPr id="3" name="Rettangolo 2"/>
          <p:cNvSpPr/>
          <p:nvPr/>
        </p:nvSpPr>
        <p:spPr>
          <a:xfrm>
            <a:off x="428596" y="357166"/>
            <a:ext cx="8143932" cy="1323439"/>
          </a:xfrm>
          <a:prstGeom prst="rect">
            <a:avLst/>
          </a:prstGeom>
        </p:spPr>
        <p:txBody>
          <a:bodyPr wrap="square">
            <a:spAutoFit/>
          </a:bodyPr>
          <a:lstStyle/>
          <a:p>
            <a:r>
              <a:rPr lang="it-IT" sz="4000" dirty="0" smtClean="0">
                <a:solidFill>
                  <a:srgbClr val="FF0000"/>
                </a:solidFill>
              </a:rPr>
              <a:t>“</a:t>
            </a:r>
            <a:r>
              <a:rPr lang="it-IT" sz="4000" i="1" dirty="0" smtClean="0">
                <a:solidFill>
                  <a:srgbClr val="FF0000"/>
                </a:solidFill>
              </a:rPr>
              <a:t>Ancora quaranta giorni e </a:t>
            </a:r>
            <a:r>
              <a:rPr lang="it-IT" sz="4000" i="1" dirty="0" err="1" smtClean="0">
                <a:solidFill>
                  <a:srgbClr val="FF0000"/>
                </a:solidFill>
              </a:rPr>
              <a:t>Ninive</a:t>
            </a:r>
            <a:r>
              <a:rPr lang="it-IT" sz="4000" i="1" dirty="0" smtClean="0">
                <a:solidFill>
                  <a:srgbClr val="FF0000"/>
                </a:solidFill>
              </a:rPr>
              <a:t> sarà distrutta!”</a:t>
            </a:r>
            <a:r>
              <a:rPr lang="it-IT" sz="4000" dirty="0" smtClean="0">
                <a:solidFill>
                  <a:srgbClr val="FF0000"/>
                </a:solidFill>
              </a:rPr>
              <a:t>  (3,4). </a:t>
            </a:r>
            <a:endParaRPr lang="it-IT" sz="4000" dirty="0">
              <a:solidFill>
                <a:srgbClr val="FF0000"/>
              </a:solidFill>
            </a:endParaRPr>
          </a:p>
        </p:txBody>
      </p:sp>
      <p:sp>
        <p:nvSpPr>
          <p:cNvPr id="5" name="Rettangolo 4"/>
          <p:cNvSpPr/>
          <p:nvPr/>
        </p:nvSpPr>
        <p:spPr>
          <a:xfrm>
            <a:off x="642910" y="3500438"/>
            <a:ext cx="4643470" cy="1938992"/>
          </a:xfrm>
          <a:prstGeom prst="rect">
            <a:avLst/>
          </a:prstGeom>
        </p:spPr>
        <p:txBody>
          <a:bodyPr wrap="square">
            <a:spAutoFit/>
          </a:bodyPr>
          <a:lstStyle/>
          <a:p>
            <a:r>
              <a:rPr lang="it-IT" sz="2000" dirty="0" smtClean="0"/>
              <a:t>Ma la meraviglia è che ciò che tutti i profeti non hanno ottenuto per secoli con il popolo di Israele qui si produce all’istante: vi è una conversione generale, nessuno è escluso! Anche gli animali si convertono! </a:t>
            </a:r>
            <a:endParaRPr lang="it-IT" sz="2000" dirty="0"/>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ema di Office">
  <a:themeElements>
    <a:clrScheme name="Personalizzato 2">
      <a:dk1>
        <a:sysClr val="windowText" lastClr="000000"/>
      </a:dk1>
      <a:lt1>
        <a:sysClr val="window" lastClr="FFFFFF"/>
      </a:lt1>
      <a:dk2>
        <a:srgbClr val="464646"/>
      </a:dk2>
      <a:lt2>
        <a:srgbClr val="66FFCC"/>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ittà">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489</TotalTime>
  <Words>2503</Words>
  <Application>Microsoft Macintosh PowerPoint</Application>
  <PresentationFormat>Presentazione su schermo (4:3)</PresentationFormat>
  <Paragraphs>187</Paragraphs>
  <Slides>30</Slides>
  <Notes>1</Notes>
  <HiddenSlides>0</HiddenSlides>
  <MMClips>0</MMClips>
  <ScaleCrop>false</ScaleCrop>
  <HeadingPairs>
    <vt:vector size="4" baseType="variant">
      <vt:variant>
        <vt:lpstr>Tema</vt:lpstr>
      </vt:variant>
      <vt:variant>
        <vt:i4>1</vt:i4>
      </vt:variant>
      <vt:variant>
        <vt:lpstr>Titoli diapositive</vt:lpstr>
      </vt:variant>
      <vt:variant>
        <vt:i4>30</vt:i4>
      </vt:variant>
    </vt:vector>
  </HeadingPairs>
  <TitlesOfParts>
    <vt:vector size="31" baseType="lpstr">
      <vt:lpstr>Tema di Office</vt:lpstr>
      <vt:lpstr>GIONA</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giona</dc:title>
  <dc:creator>Matt</dc:creator>
  <cp:lastModifiedBy>Agire</cp:lastModifiedBy>
  <cp:revision>48</cp:revision>
  <dcterms:created xsi:type="dcterms:W3CDTF">2013-07-23T12:29:57Z</dcterms:created>
  <dcterms:modified xsi:type="dcterms:W3CDTF">2016-11-29T10:55:14Z</dcterms:modified>
</cp:coreProperties>
</file>